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87" r:id="rId2"/>
    <p:sldId id="288" r:id="rId3"/>
    <p:sldId id="289" r:id="rId4"/>
    <p:sldId id="305" r:id="rId5"/>
    <p:sldId id="290" r:id="rId6"/>
    <p:sldId id="309" r:id="rId7"/>
    <p:sldId id="297" r:id="rId8"/>
    <p:sldId id="298" r:id="rId9"/>
    <p:sldId id="299" r:id="rId10"/>
    <p:sldId id="300" r:id="rId11"/>
    <p:sldId id="301" r:id="rId12"/>
    <p:sldId id="304" r:id="rId13"/>
    <p:sldId id="306" r:id="rId14"/>
    <p:sldId id="308" r:id="rId15"/>
    <p:sldId id="293" r:id="rId16"/>
    <p:sldId id="303" r:id="rId17"/>
    <p:sldId id="310" r:id="rId18"/>
    <p:sldId id="294" r:id="rId19"/>
    <p:sldId id="295" r:id="rId20"/>
    <p:sldId id="296"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CCECFF"/>
    <a:srgbClr val="F4F0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8" autoAdjust="0"/>
    <p:restoredTop sz="97483" autoAdjust="0"/>
  </p:normalViewPr>
  <p:slideViewPr>
    <p:cSldViewPr>
      <p:cViewPr>
        <p:scale>
          <a:sx n="118" d="100"/>
          <a:sy n="118" d="100"/>
        </p:scale>
        <p:origin x="23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13D9B97-BA25-4D14-A8D2-105DDA574D07}" type="datetimeFigureOut">
              <a:rPr lang="en-US" smtClean="0"/>
              <a:pPr/>
              <a:t>10/15/14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6D94BD6-9921-4F27-8FCB-708137F22810}" type="slidenum">
              <a:rPr lang="en-US" smtClean="0"/>
              <a:pPr/>
              <a:t>‹#›</a:t>
            </a:fld>
            <a:endParaRPr lang="en-US" dirty="0"/>
          </a:p>
        </p:txBody>
      </p:sp>
    </p:spTree>
    <p:extLst>
      <p:ext uri="{BB962C8B-B14F-4D97-AF65-F5344CB8AC3E}">
        <p14:creationId xmlns:p14="http://schemas.microsoft.com/office/powerpoint/2010/main" val="481769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And, yet, we might include child sex despite the absence of any data to suggest it should be used.</a:t>
            </a:r>
            <a:endParaRPr lang="en-US" dirty="0"/>
          </a:p>
        </p:txBody>
      </p:sp>
      <p:sp>
        <p:nvSpPr>
          <p:cNvPr id="4" name="Slide Number Placeholder 3"/>
          <p:cNvSpPr>
            <a:spLocks noGrp="1"/>
          </p:cNvSpPr>
          <p:nvPr>
            <p:ph type="sldNum" sz="quarter" idx="10"/>
          </p:nvPr>
        </p:nvSpPr>
        <p:spPr/>
        <p:txBody>
          <a:bodyPr/>
          <a:lstStyle/>
          <a:p>
            <a:fld id="{06D94BD6-9921-4F27-8FCB-708137F22810}" type="slidenum">
              <a:rPr lang="en-US" smtClean="0"/>
              <a:pPr/>
              <a:t>12</a:t>
            </a:fld>
            <a:endParaRPr lang="en-US" dirty="0"/>
          </a:p>
        </p:txBody>
      </p:sp>
    </p:spTree>
    <p:extLst>
      <p:ext uri="{BB962C8B-B14F-4D97-AF65-F5344CB8AC3E}">
        <p14:creationId xmlns:p14="http://schemas.microsoft.com/office/powerpoint/2010/main" val="3522894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If a state receives approval to use its own case review process in conjunction with the federal CFSR onsite review instrument they must provide to CB its case review schedules and other relevant information. This will allow the federal team to participate in the state’s case review process. At a minimum, CB participation will include observing the state’s case review process while present in the state and reviewing completed instruments. As noted above, stakeholder interviews will also still be conducted jointly by the federal and state team during the period when case reviews are conducted. Federal oversight by CB may be necessary to ensure the state conforms to our case review criteria and produces reliable results for the CFSRs. </a:t>
            </a:r>
          </a:p>
          <a:p>
            <a:r>
              <a:rPr lang="en-US" sz="1200" b="0" i="0" u="none" strike="noStrike" kern="1200" baseline="0" dirty="0" smtClean="0">
                <a:solidFill>
                  <a:schemeClr val="tx1"/>
                </a:solidFill>
                <a:latin typeface="+mn-lt"/>
                <a:ea typeface="+mn-ea"/>
                <a:cs typeface="+mn-cs"/>
              </a:rPr>
              <a:t>If a state does not meet the necessary criteria to use their case review process or chooses not to do their own case reviews, CB will work with the state to prepare for a more traditional week-long case review conducted jointly by the state and CB. </a:t>
            </a:r>
            <a:endParaRPr lang="en-US" dirty="0"/>
          </a:p>
        </p:txBody>
      </p:sp>
      <p:sp>
        <p:nvSpPr>
          <p:cNvPr id="4" name="Slide Number Placeholder 3"/>
          <p:cNvSpPr>
            <a:spLocks noGrp="1"/>
          </p:cNvSpPr>
          <p:nvPr>
            <p:ph type="sldNum" sz="quarter" idx="10"/>
          </p:nvPr>
        </p:nvSpPr>
        <p:spPr/>
        <p:txBody>
          <a:bodyPr/>
          <a:lstStyle/>
          <a:p>
            <a:fld id="{06D94BD6-9921-4F27-8FCB-708137F22810}" type="slidenum">
              <a:rPr lang="en-US" smtClean="0"/>
              <a:pPr/>
              <a:t>15</a:t>
            </a:fld>
            <a:endParaRPr lang="en-US" dirty="0"/>
          </a:p>
        </p:txBody>
      </p:sp>
    </p:spTree>
    <p:extLst>
      <p:ext uri="{BB962C8B-B14F-4D97-AF65-F5344CB8AC3E}">
        <p14:creationId xmlns:p14="http://schemas.microsoft.com/office/powerpoint/2010/main" val="505527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u="none" strike="noStrike" kern="1200" baseline="0" dirty="0" smtClean="0">
                <a:solidFill>
                  <a:schemeClr val="tx1"/>
                </a:solidFill>
                <a:latin typeface="+mn-lt"/>
                <a:ea typeface="+mn-ea"/>
                <a:cs typeface="+mn-cs"/>
              </a:rPr>
              <a:t>Criterion 1 - The states operates an internal case review process at least annually that assesses statewide practice performance for the key child welfare areas using a uniform sampling process and methodology.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This means that the sampling methodology must address the following specific criteria: </a:t>
            </a:r>
          </a:p>
          <a:p>
            <a:r>
              <a:rPr lang="en-US" sz="1200" b="0" i="0" u="none" strike="noStrike" kern="1200" baseline="0" dirty="0" smtClean="0">
                <a:solidFill>
                  <a:schemeClr val="tx1"/>
                </a:solidFill>
                <a:latin typeface="+mn-lt"/>
                <a:ea typeface="+mn-ea"/>
                <a:cs typeface="+mn-cs"/>
              </a:rPr>
              <a:t>• A statewide schedule that selects cases randomly from the entire state universe; </a:t>
            </a:r>
            <a:r>
              <a:rPr lang="en-US" sz="1200" b="1" i="0" u="none" strike="noStrike" kern="1200" baseline="0" dirty="0" smtClean="0">
                <a:solidFill>
                  <a:schemeClr val="tx1"/>
                </a:solidFill>
                <a:latin typeface="+mn-lt"/>
                <a:ea typeface="+mn-ea"/>
                <a:cs typeface="+mn-cs"/>
              </a:rPr>
              <a:t>or </a:t>
            </a:r>
            <a:r>
              <a:rPr lang="en-US" sz="1200" b="0" i="0" u="none" strike="noStrike" kern="1200" baseline="0" dirty="0" smtClean="0">
                <a:solidFill>
                  <a:schemeClr val="tx1"/>
                </a:solidFill>
                <a:latin typeface="+mn-lt"/>
                <a:ea typeface="+mn-ea"/>
                <a:cs typeface="+mn-cs"/>
              </a:rPr>
              <a:t>a stratified schedule of counties or jurisdictions, which consists of a cross-section of state child welfare practice and includes the largest metropolitan area and significant tribal or other populations that is representative of state demographics. That same stratification will then be replicated for ongoing performance measurement. </a:t>
            </a:r>
          </a:p>
          <a:p>
            <a:r>
              <a:rPr lang="en-US" sz="1200" b="0" i="0" u="none" strike="noStrike" kern="1200" baseline="0" dirty="0" smtClean="0">
                <a:solidFill>
                  <a:schemeClr val="tx1"/>
                </a:solidFill>
                <a:latin typeface="+mn-lt"/>
                <a:ea typeface="+mn-ea"/>
                <a:cs typeface="+mn-cs"/>
              </a:rPr>
              <a:t>• The state uses a simple random sample design but may include additional stratification to achieve an adequate representation of key program areas. </a:t>
            </a:r>
          </a:p>
          <a:p>
            <a:r>
              <a:rPr lang="en-US" sz="1200" b="0" i="0" u="none" strike="noStrike" kern="1200" baseline="0" dirty="0" smtClean="0">
                <a:solidFill>
                  <a:schemeClr val="tx1"/>
                </a:solidFill>
                <a:latin typeface="+mn-lt"/>
                <a:ea typeface="+mn-ea"/>
                <a:cs typeface="+mn-cs"/>
              </a:rPr>
              <a:t>• The sample consists of a minimum of 65 cases served during the sample period with a minimum of 40 foster care cases and 25 in-home cases, inclusive of alternative response cases. Samples larger than 65 should reflect the state ratio of foster care and in-home cases as long as the minimums are met for both case types. </a:t>
            </a:r>
          </a:p>
          <a:p>
            <a:r>
              <a:rPr lang="en-US" sz="1200" b="0" i="0" u="none" strike="noStrike" kern="1200" baseline="0" dirty="0" smtClean="0">
                <a:solidFill>
                  <a:schemeClr val="tx1"/>
                </a:solidFill>
                <a:latin typeface="+mn-lt"/>
                <a:ea typeface="+mn-ea"/>
                <a:cs typeface="+mn-cs"/>
              </a:rPr>
              <a:t>• The sampling frame for the state foster care population consists of the listing of children served statewide or by jurisdiction strata according to the states’ AFCARS defined reportable cases for the CB defined sample period. To allow for ongoing review to occur timely, a state may use its AFCARS defined reportable cases for each day in a quarter. </a:t>
            </a:r>
          </a:p>
          <a:p>
            <a:r>
              <a:rPr lang="en-US" sz="1200" b="1" i="1" u="none" strike="noStrike" kern="1200" baseline="0" dirty="0" smtClean="0">
                <a:solidFill>
                  <a:schemeClr val="tx1"/>
                </a:solidFill>
                <a:latin typeface="+mn-lt"/>
                <a:ea typeface="+mn-ea"/>
                <a:cs typeface="+mn-cs"/>
              </a:rPr>
              <a:t>Criterion 2 - The state has a process in place for ensuring accurate and consistent case review ratings.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This means: </a:t>
            </a:r>
          </a:p>
          <a:p>
            <a:r>
              <a:rPr lang="en-US" sz="1200" b="0" i="0" u="none" strike="noStrike" kern="1200" baseline="0" dirty="0" smtClean="0">
                <a:solidFill>
                  <a:schemeClr val="tx1"/>
                </a:solidFill>
                <a:latin typeface="+mn-lt"/>
                <a:ea typeface="+mn-ea"/>
                <a:cs typeface="+mn-cs"/>
              </a:rPr>
              <a:t>• The state provides consistent training of all reviewers on the case review process. </a:t>
            </a:r>
          </a:p>
          <a:p>
            <a:r>
              <a:rPr lang="en-US" sz="1200" b="0" i="0" u="none" strike="noStrike" kern="1200" baseline="0" dirty="0" smtClean="0">
                <a:solidFill>
                  <a:schemeClr val="tx1"/>
                </a:solidFill>
                <a:latin typeface="+mn-lt"/>
                <a:ea typeface="+mn-ea"/>
                <a:cs typeface="+mn-cs"/>
              </a:rPr>
              <a:t>• The state adheres to instructions contained in the case review instrument for rating cases. </a:t>
            </a:r>
          </a:p>
          <a:p>
            <a:r>
              <a:rPr lang="en-US" sz="1200" b="0" i="0" u="none" strike="noStrike" kern="1200" baseline="0" dirty="0" smtClean="0">
                <a:solidFill>
                  <a:schemeClr val="tx1"/>
                </a:solidFill>
                <a:latin typeface="+mn-lt"/>
                <a:ea typeface="+mn-ea"/>
                <a:cs typeface="+mn-cs"/>
              </a:rPr>
              <a:t>• The state has a process in place to ensure consistency of ratings across multiple sites and reviewers, and includes third party (i.e., someone who has not reviewed the case) quality assurance of cases reviewed for accuracy of ratings in accordance with the instrument and instructions. </a:t>
            </a:r>
          </a:p>
          <a:p>
            <a:r>
              <a:rPr lang="en-US" sz="1200" b="0" i="0" u="none" strike="noStrike" kern="1200" baseline="0" dirty="0" smtClean="0">
                <a:solidFill>
                  <a:schemeClr val="tx1"/>
                </a:solidFill>
                <a:latin typeface="+mn-lt"/>
                <a:ea typeface="+mn-ea"/>
                <a:cs typeface="+mn-cs"/>
              </a:rPr>
              <a:t>• The state ensures that individuals who had direct contact, supervision, oversight or consultation for the case being reviewed do not complete the case review or quality assurance</a:t>
            </a:r>
            <a:r>
              <a:rPr lang="en-US" sz="1200" b="0" i="1" u="none" strike="noStrike" kern="1200" baseline="0" dirty="0" smtClean="0">
                <a:solidFill>
                  <a:schemeClr val="tx1"/>
                </a:solidFill>
                <a:latin typeface="+mn-lt"/>
                <a:ea typeface="+mn-ea"/>
                <a:cs typeface="+mn-cs"/>
              </a:rPr>
              <a:t>. </a:t>
            </a:r>
            <a:endParaRPr lang="en-US" sz="1200" b="0" i="0" u="none" strike="noStrike" kern="1200" baseline="0" dirty="0" smtClean="0">
              <a:solidFill>
                <a:schemeClr val="tx1"/>
              </a:solidFill>
              <a:latin typeface="+mn-lt"/>
              <a:ea typeface="+mn-ea"/>
              <a:cs typeface="+mn-cs"/>
            </a:endParaRPr>
          </a:p>
          <a:p>
            <a:r>
              <a:rPr lang="en-US" sz="1200" b="1" i="1" u="none" strike="noStrike" kern="1200" baseline="0" dirty="0" smtClean="0">
                <a:solidFill>
                  <a:schemeClr val="tx1"/>
                </a:solidFill>
                <a:latin typeface="+mn-lt"/>
                <a:ea typeface="+mn-ea"/>
                <a:cs typeface="+mn-cs"/>
              </a:rPr>
              <a:t>Criterion 3 - The state uses the federal onsite review instrument and its instructions using the sample and method established above to collect data to be used for the initial determination of conformity.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This means: </a:t>
            </a:r>
          </a:p>
          <a:p>
            <a:r>
              <a:rPr lang="en-US" sz="1200" b="0" i="0" u="none" strike="noStrike" kern="1200" baseline="0" dirty="0" smtClean="0">
                <a:solidFill>
                  <a:schemeClr val="tx1"/>
                </a:solidFill>
                <a:latin typeface="+mn-lt"/>
                <a:ea typeface="+mn-ea"/>
                <a:cs typeface="+mn-cs"/>
              </a:rPr>
              <a:t>• The state uses CB’s onsite review instrument and its instructions to collect information on all necessary items and implements and adheres to guidance CB issues to accompany the instrument. </a:t>
            </a:r>
          </a:p>
          <a:p>
            <a:r>
              <a:rPr lang="en-US" sz="1200" b="0" i="0" u="none" strike="noStrike" kern="1200" baseline="0" dirty="0" smtClean="0">
                <a:solidFill>
                  <a:schemeClr val="tx1"/>
                </a:solidFill>
                <a:latin typeface="+mn-lt"/>
                <a:ea typeface="+mn-ea"/>
                <a:cs typeface="+mn-cs"/>
              </a:rPr>
              <a:t>• The state includes case specific interviews of key informants on every case to inform the ratings, including all of the following individuals: child (if age and developmentally appropriate), parents, caregiver/foster care provider, and caseworker or supervisor, and follows a written protocol for acceptable case specific exceptions to an interview.</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6D94BD6-9921-4F27-8FCB-708137F22810}" type="slidenum">
              <a:rPr lang="en-US" smtClean="0"/>
              <a:pPr/>
              <a:t>16</a:t>
            </a:fld>
            <a:endParaRPr lang="en-US" dirty="0"/>
          </a:p>
        </p:txBody>
      </p:sp>
    </p:spTree>
    <p:extLst>
      <p:ext uri="{BB962C8B-B14F-4D97-AF65-F5344CB8AC3E}">
        <p14:creationId xmlns:p14="http://schemas.microsoft.com/office/powerpoint/2010/main" val="505527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6D94BD6-9921-4F27-8FCB-708137F22810}" type="slidenum">
              <a:rPr lang="en-US" smtClean="0"/>
              <a:pPr/>
              <a:t>18</a:t>
            </a:fld>
            <a:endParaRPr lang="en-US" dirty="0"/>
          </a:p>
        </p:txBody>
      </p:sp>
    </p:spTree>
    <p:extLst>
      <p:ext uri="{BB962C8B-B14F-4D97-AF65-F5344CB8AC3E}">
        <p14:creationId xmlns:p14="http://schemas.microsoft.com/office/powerpoint/2010/main" val="1813681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683449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87592"/>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030592"/>
            <a:ext cx="8229600" cy="409557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46897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6038093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cstate="prin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8219382D-C057-4147-A25D-F8E4C2F5F78E}" type="datetimeFigureOut">
              <a:rPr lang="en-US" smtClean="0">
                <a:solidFill>
                  <a:prstClr val="black">
                    <a:tint val="75000"/>
                  </a:prstClr>
                </a:solidFill>
              </a:rPr>
              <a:pPr defTabSz="457200"/>
              <a:t>10/15/14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7C5C88E-DD74-3749-A6CB-A855C5DAE8DD}"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1078343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4267200"/>
            <a:ext cx="6400800" cy="2133600"/>
          </a:xfrm>
        </p:spPr>
        <p:txBody>
          <a:bodyPr>
            <a:normAutofit fontScale="92500" lnSpcReduction="10000"/>
          </a:bodyPr>
          <a:lstStyle/>
          <a:p>
            <a:r>
              <a:rPr lang="en-US" dirty="0" smtClean="0"/>
              <a:t>Richard P. Barth &amp; Terry V. Shaw</a:t>
            </a:r>
          </a:p>
          <a:p>
            <a:r>
              <a:rPr lang="en-US" dirty="0" smtClean="0"/>
              <a:t>October 23, 2014</a:t>
            </a:r>
          </a:p>
          <a:p>
            <a:r>
              <a:rPr lang="en-US" dirty="0" smtClean="0"/>
              <a:t>CSWE APM</a:t>
            </a:r>
          </a:p>
          <a:p>
            <a:r>
              <a:rPr lang="en-US" dirty="0" smtClean="0"/>
              <a:t>Tampa, Florida</a:t>
            </a:r>
          </a:p>
          <a:p>
            <a:endParaRPr lang="en-US" dirty="0"/>
          </a:p>
        </p:txBody>
      </p:sp>
      <p:sp>
        <p:nvSpPr>
          <p:cNvPr id="4" name="Title 1"/>
          <p:cNvSpPr>
            <a:spLocks noGrp="1"/>
          </p:cNvSpPr>
          <p:nvPr>
            <p:ph type="ctrTitle"/>
          </p:nvPr>
        </p:nvSpPr>
        <p:spPr>
          <a:xfrm>
            <a:off x="914400" y="1676400"/>
            <a:ext cx="7772400" cy="1470025"/>
          </a:xfrm>
        </p:spPr>
        <p:txBody>
          <a:bodyPr>
            <a:normAutofit/>
          </a:bodyPr>
          <a:lstStyle/>
          <a:p>
            <a:r>
              <a:rPr lang="en-US" dirty="0" smtClean="0"/>
              <a:t>Implications of CFSR 3 for IVE Programs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143000"/>
          </a:xfrm>
        </p:spPr>
        <p:txBody>
          <a:bodyPr>
            <a:normAutofit/>
          </a:bodyPr>
          <a:lstStyle/>
          <a:p>
            <a:r>
              <a:rPr lang="en-US" dirty="0"/>
              <a:t>National </a:t>
            </a:r>
            <a:r>
              <a:rPr lang="en-US" dirty="0" smtClean="0"/>
              <a:t>Standards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21489498"/>
              </p:ext>
            </p:extLst>
          </p:nvPr>
        </p:nvGraphicFramePr>
        <p:xfrm>
          <a:off x="1066800" y="2743200"/>
          <a:ext cx="7391400" cy="3352800"/>
        </p:xfrm>
        <a:graphic>
          <a:graphicData uri="http://schemas.openxmlformats.org/drawingml/2006/table">
            <a:tbl>
              <a:tblPr firstRow="1" firstCol="1" bandRow="1"/>
              <a:tblGrid>
                <a:gridCol w="2346475"/>
                <a:gridCol w="2301725"/>
                <a:gridCol w="2743200"/>
              </a:tblGrid>
              <a:tr h="421302">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a:t>
                      </a:r>
                      <a:r>
                        <a:rPr lang="en-US" sz="1800" baseline="0" dirty="0" smtClean="0">
                          <a:effectLst/>
                          <a:latin typeface="Calibri"/>
                          <a:ea typeface="Calibri"/>
                          <a:cs typeface="Times New Roman"/>
                        </a:rPr>
                        <a:t> Round 2</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 Round 3</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Differences</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r h="2931498">
                <a:tc>
                  <a:txBody>
                    <a:bodyPr/>
                    <a:lstStyle/>
                    <a:p>
                      <a:pPr marL="0" marR="0">
                        <a:lnSpc>
                          <a:spcPct val="115000"/>
                        </a:lnSpc>
                        <a:spcBef>
                          <a:spcPts val="0"/>
                        </a:spcBef>
                        <a:spcAft>
                          <a:spcPts val="0"/>
                        </a:spcAft>
                      </a:pPr>
                      <a:r>
                        <a:rPr lang="en-US" sz="1400" dirty="0">
                          <a:effectLst/>
                          <a:latin typeface="Helvetica"/>
                          <a:ea typeface="Calibri"/>
                          <a:cs typeface="Helvetica"/>
                        </a:rPr>
                        <a:t>Composite 1.4: Of all children discharged from foster care to reunification or live with a relative in a 12- month period, what percent re-entered foster care in less than 12 months from the date of discharge?</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Helvetica"/>
                          <a:ea typeface="Calibri"/>
                          <a:cs typeface="Helvetica"/>
                        </a:rPr>
                        <a:t>Of all children who enter foster care in a 12- month period and discharged within 12 months to reunification, live with relative, or guardianship, what percent re-entered foster care within 12 months of their date of discharge?</a:t>
                      </a:r>
                      <a:endParaRPr lang="en-US"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smtClean="0">
                          <a:effectLst/>
                          <a:latin typeface="Helvetica"/>
                          <a:ea typeface="Calibri"/>
                          <a:cs typeface="Helvetica"/>
                        </a:rPr>
                        <a:t>The </a:t>
                      </a:r>
                      <a:r>
                        <a:rPr lang="en-US" sz="1400" dirty="0">
                          <a:effectLst/>
                          <a:latin typeface="Helvetica"/>
                          <a:ea typeface="Calibri"/>
                          <a:cs typeface="Helvetica"/>
                        </a:rPr>
                        <a:t>measure is now based on an entry cohort instead of an exit cohort.  </a:t>
                      </a:r>
                      <a:endParaRPr lang="en-US" sz="1400" dirty="0" smtClean="0">
                        <a:effectLst/>
                        <a:latin typeface="Helvetica"/>
                        <a:ea typeface="Calibri"/>
                        <a:cs typeface="Helvetica"/>
                      </a:endParaRPr>
                    </a:p>
                    <a:p>
                      <a:pPr marL="0" marR="0">
                        <a:lnSpc>
                          <a:spcPct val="115000"/>
                        </a:lnSpc>
                        <a:spcBef>
                          <a:spcPts val="0"/>
                        </a:spcBef>
                        <a:spcAft>
                          <a:spcPts val="0"/>
                        </a:spcAft>
                      </a:pPr>
                      <a:endParaRPr lang="en-US" sz="1400" dirty="0" smtClean="0">
                        <a:effectLst/>
                        <a:latin typeface="Helvetica"/>
                        <a:ea typeface="Calibri"/>
                        <a:cs typeface="Helvetica"/>
                      </a:endParaRPr>
                    </a:p>
                    <a:p>
                      <a:pPr marL="0" marR="0">
                        <a:lnSpc>
                          <a:spcPct val="115000"/>
                        </a:lnSpc>
                        <a:spcBef>
                          <a:spcPts val="0"/>
                        </a:spcBef>
                        <a:spcAft>
                          <a:spcPts val="0"/>
                        </a:spcAft>
                      </a:pPr>
                      <a:r>
                        <a:rPr lang="en-US" sz="1400" dirty="0" smtClean="0">
                          <a:effectLst/>
                          <a:latin typeface="Helvetica"/>
                          <a:ea typeface="Calibri"/>
                          <a:cs typeface="Helvetica"/>
                        </a:rPr>
                        <a:t>The </a:t>
                      </a:r>
                      <a:r>
                        <a:rPr lang="en-US" sz="1400" dirty="0">
                          <a:effectLst/>
                          <a:latin typeface="Helvetica"/>
                          <a:ea typeface="Calibri"/>
                          <a:cs typeface="Helvetica"/>
                        </a:rPr>
                        <a:t>denominator has been expanded and now includes Guardianship as well as reunification, and live with relative. </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1066800" y="1295400"/>
            <a:ext cx="7391400" cy="646331"/>
          </a:xfrm>
          <a:prstGeom prst="rect">
            <a:avLst/>
          </a:prstGeom>
        </p:spPr>
        <p:txBody>
          <a:bodyPr wrap="square">
            <a:spAutoFit/>
          </a:bodyPr>
          <a:lstStyle/>
          <a:p>
            <a:r>
              <a:rPr lang="en-US" dirty="0"/>
              <a:t>Permanency Outcome 1: </a:t>
            </a:r>
            <a:r>
              <a:rPr lang="en-US" i="1" dirty="0"/>
              <a:t>Children have permanency and stability in their living </a:t>
            </a:r>
            <a:r>
              <a:rPr lang="en-US" i="1" dirty="0" smtClean="0"/>
              <a:t>situations.</a:t>
            </a:r>
            <a:endParaRPr lang="en-US" dirty="0"/>
          </a:p>
        </p:txBody>
      </p:sp>
      <p:sp>
        <p:nvSpPr>
          <p:cNvPr id="6" name="Rectangle 5"/>
          <p:cNvSpPr/>
          <p:nvPr/>
        </p:nvSpPr>
        <p:spPr>
          <a:xfrm>
            <a:off x="1066800" y="1981200"/>
            <a:ext cx="7315200" cy="369332"/>
          </a:xfrm>
          <a:prstGeom prst="rect">
            <a:avLst/>
          </a:prstGeom>
        </p:spPr>
        <p:txBody>
          <a:bodyPr wrap="square">
            <a:spAutoFit/>
          </a:bodyPr>
          <a:lstStyle/>
          <a:p>
            <a:r>
              <a:rPr lang="en-US" dirty="0" smtClean="0"/>
              <a:t>Permanency Performance Measure 3:  </a:t>
            </a:r>
            <a:r>
              <a:rPr lang="en-US" dirty="0"/>
              <a:t>Re-entry in 12 months</a:t>
            </a:r>
          </a:p>
        </p:txBody>
      </p:sp>
    </p:spTree>
    <p:extLst>
      <p:ext uri="{BB962C8B-B14F-4D97-AF65-F5344CB8AC3E}">
        <p14:creationId xmlns:p14="http://schemas.microsoft.com/office/powerpoint/2010/main" val="264813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143000"/>
          </a:xfrm>
        </p:spPr>
        <p:txBody>
          <a:bodyPr>
            <a:normAutofit/>
          </a:bodyPr>
          <a:lstStyle/>
          <a:p>
            <a:r>
              <a:rPr lang="en-US" dirty="0"/>
              <a:t>National </a:t>
            </a:r>
            <a:r>
              <a:rPr lang="en-US" dirty="0" smtClean="0"/>
              <a:t>Standards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4342357"/>
              </p:ext>
            </p:extLst>
          </p:nvPr>
        </p:nvGraphicFramePr>
        <p:xfrm>
          <a:off x="1066800" y="2743200"/>
          <a:ext cx="7391400" cy="3352800"/>
        </p:xfrm>
        <a:graphic>
          <a:graphicData uri="http://schemas.openxmlformats.org/drawingml/2006/table">
            <a:tbl>
              <a:tblPr firstRow="1" firstCol="1" bandRow="1"/>
              <a:tblGrid>
                <a:gridCol w="2346475"/>
                <a:gridCol w="2301725"/>
                <a:gridCol w="2743200"/>
              </a:tblGrid>
              <a:tr h="421302">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a:t>
                      </a:r>
                      <a:r>
                        <a:rPr lang="en-US" sz="1800" baseline="0" dirty="0" smtClean="0">
                          <a:effectLst/>
                          <a:latin typeface="Calibri"/>
                          <a:ea typeface="Calibri"/>
                          <a:cs typeface="Times New Roman"/>
                        </a:rPr>
                        <a:t> Round 2</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 Round 3</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Differences</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r h="2931498">
                <a:tc>
                  <a:txBody>
                    <a:bodyPr/>
                    <a:lstStyle/>
                    <a:p>
                      <a:pPr marL="0" marR="0">
                        <a:lnSpc>
                          <a:spcPct val="115000"/>
                        </a:lnSpc>
                        <a:spcBef>
                          <a:spcPts val="0"/>
                        </a:spcBef>
                        <a:spcAft>
                          <a:spcPts val="0"/>
                        </a:spcAft>
                      </a:pPr>
                      <a:r>
                        <a:rPr lang="en-US" sz="1400" dirty="0">
                          <a:effectLst/>
                          <a:latin typeface="Helvetica"/>
                          <a:ea typeface="Calibri"/>
                          <a:cs typeface="Helvetica"/>
                        </a:rPr>
                        <a:t>Composite 4.1: Of all children served in foster care during the 12- month period, what percent had two or fewer placement settings?</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Helvetica"/>
                          <a:ea typeface="Calibri"/>
                          <a:cs typeface="Helvetica"/>
                        </a:rPr>
                        <a:t>Of all children who enter foster care in a 12- month period, what is the rate of placement moves per day of foster care? (most likely expressed as a rate per 1,000 days)</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smtClean="0">
                          <a:effectLst/>
                          <a:latin typeface="Helvetica"/>
                          <a:ea typeface="Calibri"/>
                          <a:cs typeface="Helvetica"/>
                        </a:rPr>
                        <a:t>The </a:t>
                      </a:r>
                      <a:r>
                        <a:rPr lang="en-US" sz="1400" dirty="0">
                          <a:effectLst/>
                          <a:latin typeface="Helvetica"/>
                          <a:ea typeface="Calibri"/>
                          <a:cs typeface="Helvetica"/>
                        </a:rPr>
                        <a:t>measure is now based on an entry cohort instead of all children served and in care for a period.  </a:t>
                      </a:r>
                      <a:endParaRPr lang="en-US" sz="1400" dirty="0" smtClean="0">
                        <a:effectLst/>
                        <a:latin typeface="Helvetica"/>
                        <a:ea typeface="Calibri"/>
                        <a:cs typeface="Helvetica"/>
                      </a:endParaRPr>
                    </a:p>
                    <a:p>
                      <a:pPr marL="0" marR="0">
                        <a:lnSpc>
                          <a:spcPct val="115000"/>
                        </a:lnSpc>
                        <a:spcBef>
                          <a:spcPts val="0"/>
                        </a:spcBef>
                        <a:spcAft>
                          <a:spcPts val="0"/>
                        </a:spcAft>
                      </a:pPr>
                      <a:endParaRPr lang="en-US" sz="1400" dirty="0" smtClean="0">
                        <a:effectLst/>
                        <a:latin typeface="Helvetica"/>
                        <a:ea typeface="Calibri"/>
                        <a:cs typeface="Helvetica"/>
                      </a:endParaRPr>
                    </a:p>
                    <a:p>
                      <a:pPr marL="0" marR="0">
                        <a:lnSpc>
                          <a:spcPct val="115000"/>
                        </a:lnSpc>
                        <a:spcBef>
                          <a:spcPts val="0"/>
                        </a:spcBef>
                        <a:spcAft>
                          <a:spcPts val="0"/>
                        </a:spcAft>
                      </a:pPr>
                      <a:r>
                        <a:rPr lang="en-US" sz="1400" dirty="0" smtClean="0">
                          <a:effectLst/>
                          <a:latin typeface="Helvetica"/>
                          <a:ea typeface="Calibri"/>
                          <a:cs typeface="Helvetica"/>
                        </a:rPr>
                        <a:t>All </a:t>
                      </a:r>
                      <a:r>
                        <a:rPr lang="en-US" sz="1400" dirty="0">
                          <a:effectLst/>
                          <a:latin typeface="Helvetica"/>
                          <a:ea typeface="Calibri"/>
                          <a:cs typeface="Helvetica"/>
                        </a:rPr>
                        <a:t>placement moves will be counted during a period rather than just identification of stable </a:t>
                      </a:r>
                      <a:r>
                        <a:rPr lang="en-US" sz="1400" dirty="0" smtClean="0">
                          <a:effectLst/>
                          <a:latin typeface="Helvetica"/>
                          <a:ea typeface="Calibri"/>
                          <a:cs typeface="Helvetica"/>
                        </a:rPr>
                        <a:t>vs. </a:t>
                      </a:r>
                      <a:r>
                        <a:rPr lang="en-US" sz="1400" dirty="0">
                          <a:effectLst/>
                          <a:latin typeface="Helvetica"/>
                          <a:ea typeface="Calibri"/>
                          <a:cs typeface="Helvetica"/>
                        </a:rPr>
                        <a:t>not stable.</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1066800" y="1295400"/>
            <a:ext cx="7391400" cy="646331"/>
          </a:xfrm>
          <a:prstGeom prst="rect">
            <a:avLst/>
          </a:prstGeom>
        </p:spPr>
        <p:txBody>
          <a:bodyPr wrap="square">
            <a:spAutoFit/>
          </a:bodyPr>
          <a:lstStyle/>
          <a:p>
            <a:r>
              <a:rPr lang="en-US" dirty="0"/>
              <a:t>Permanency Outcome 1: </a:t>
            </a:r>
            <a:r>
              <a:rPr lang="en-US" i="1" dirty="0"/>
              <a:t>Children have permanency and stability in their living </a:t>
            </a:r>
            <a:r>
              <a:rPr lang="en-US" i="1" dirty="0" smtClean="0"/>
              <a:t>situations.</a:t>
            </a:r>
            <a:endParaRPr lang="en-US" dirty="0"/>
          </a:p>
        </p:txBody>
      </p:sp>
      <p:sp>
        <p:nvSpPr>
          <p:cNvPr id="6" name="Rectangle 5"/>
          <p:cNvSpPr/>
          <p:nvPr/>
        </p:nvSpPr>
        <p:spPr>
          <a:xfrm>
            <a:off x="1066800" y="1981200"/>
            <a:ext cx="7315200" cy="369332"/>
          </a:xfrm>
          <a:prstGeom prst="rect">
            <a:avLst/>
          </a:prstGeom>
        </p:spPr>
        <p:txBody>
          <a:bodyPr wrap="square">
            <a:spAutoFit/>
          </a:bodyPr>
          <a:lstStyle/>
          <a:p>
            <a:r>
              <a:rPr lang="en-US" dirty="0" smtClean="0"/>
              <a:t>Permanency Performance Measure 4:  </a:t>
            </a:r>
            <a:r>
              <a:rPr lang="en-US" dirty="0"/>
              <a:t>Placement stability</a:t>
            </a:r>
          </a:p>
        </p:txBody>
      </p:sp>
    </p:spTree>
    <p:extLst>
      <p:ext uri="{BB962C8B-B14F-4D97-AF65-F5344CB8AC3E}">
        <p14:creationId xmlns:p14="http://schemas.microsoft.com/office/powerpoint/2010/main" val="263279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Risk Adjusted Analyses</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538" y="1905001"/>
            <a:ext cx="8576262"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1173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nvSpPr>
        <p:spPr>
          <a:xfrm>
            <a:off x="1409065" y="152400"/>
            <a:ext cx="7620000" cy="1143000"/>
          </a:xfrm>
          <a:prstGeom prst="rect">
            <a:avLst/>
          </a:prstGeom>
        </p:spPr>
        <p:txBody>
          <a:bodyPr vert="horz" lIns="91440" tIns="45720" rIns="91440" bIns="45720" rtlCol="0" anchor="ctr">
            <a:noAutofit/>
          </a:bodyPr>
          <a:lstStyle/>
          <a:p>
            <a:pPr marL="0" marR="0">
              <a:spcBef>
                <a:spcPts val="0"/>
              </a:spcBef>
              <a:spcAft>
                <a:spcPts val="0"/>
              </a:spcAft>
            </a:pPr>
            <a:r>
              <a:rPr lang="en-US" sz="3200" kern="1200" spc="-100" dirty="0">
                <a:solidFill>
                  <a:srgbClr val="C00000"/>
                </a:solidFill>
                <a:effectLst/>
                <a:latin typeface="Arial"/>
                <a:ea typeface="MS Gothic"/>
              </a:rPr>
              <a:t>Performance Goals and </a:t>
            </a:r>
            <a:r>
              <a:rPr lang="en-US" sz="3200" kern="1200" spc="-100" dirty="0" smtClean="0">
                <a:solidFill>
                  <a:srgbClr val="C00000"/>
                </a:solidFill>
                <a:effectLst/>
                <a:latin typeface="Arial"/>
                <a:ea typeface="MS Gothic"/>
              </a:rPr>
              <a:t>Thresholds (issues)</a:t>
            </a:r>
            <a:endParaRPr lang="en-US" sz="1100" dirty="0">
              <a:effectLst/>
              <a:latin typeface="Times New Roman"/>
              <a:ea typeface="MS Mincho"/>
            </a:endParaRPr>
          </a:p>
        </p:txBody>
      </p:sp>
      <p:sp>
        <p:nvSpPr>
          <p:cNvPr id="5" name="Slide Number Placeholder 3"/>
          <p:cNvSpPr>
            <a:spLocks noGrp="1"/>
          </p:cNvSpPr>
          <p:nvPr/>
        </p:nvSpPr>
        <p:spPr>
          <a:xfrm>
            <a:off x="9483725" y="5787390"/>
            <a:ext cx="548640" cy="396240"/>
          </a:xfrm>
          <a:prstGeom prst="bracketPair">
            <a:avLst>
              <a:gd name="adj" fmla="val 17949"/>
            </a:avLst>
          </a:prstGeom>
          <a:ln w="19050">
            <a:solidFill>
              <a:srgbClr val="FFFFFF"/>
            </a:solidFill>
          </a:ln>
        </p:spPr>
        <p:txBody>
          <a:bodyPr vert="horz" lIns="0" tIns="0" rIns="0" bIns="0" rtlCol="0" anchor="ctr"/>
          <a:lstStyle/>
          <a:p>
            <a:pPr marL="0" marR="0" algn="ctr">
              <a:spcBef>
                <a:spcPts val="0"/>
              </a:spcBef>
              <a:spcAft>
                <a:spcPts val="0"/>
              </a:spcAft>
            </a:pPr>
            <a:r>
              <a:rPr lang="en-US" sz="1800" kern="1200">
                <a:solidFill>
                  <a:srgbClr val="FFFFFF"/>
                </a:solidFill>
                <a:effectLst/>
                <a:latin typeface="Cambria"/>
                <a:ea typeface="MS Mincho"/>
                <a:cs typeface="Times New Roman"/>
              </a:rPr>
              <a:t>7</a:t>
            </a:r>
            <a:endParaRPr lang="en-US" sz="1200">
              <a:effectLst/>
              <a:latin typeface="Times New Roman"/>
              <a:ea typeface="MS Mincho"/>
            </a:endParaRPr>
          </a:p>
        </p:txBody>
      </p:sp>
      <p:sp>
        <p:nvSpPr>
          <p:cNvPr id="6" name="TextBox 5"/>
          <p:cNvSpPr txBox="1"/>
          <p:nvPr/>
        </p:nvSpPr>
        <p:spPr>
          <a:xfrm>
            <a:off x="2216150" y="1053695"/>
            <a:ext cx="1371600" cy="354330"/>
          </a:xfrm>
          <a:prstGeom prst="rect">
            <a:avLst/>
          </a:prstGeom>
          <a:noFill/>
        </p:spPr>
        <p:txBody>
          <a:bodyPr wrap="square" rtlCol="0">
            <a:spAutoFit/>
          </a:bodyPr>
          <a:lstStyle/>
          <a:p>
            <a:pPr marL="0" marR="0">
              <a:spcBef>
                <a:spcPts val="0"/>
              </a:spcBef>
              <a:spcAft>
                <a:spcPts val="0"/>
              </a:spcAft>
            </a:pPr>
            <a:r>
              <a:rPr lang="en-US" sz="1800" b="1" u="sng" kern="1200">
                <a:solidFill>
                  <a:srgbClr val="000000"/>
                </a:solidFill>
                <a:effectLst/>
                <a:latin typeface="Arial"/>
                <a:ea typeface="MS Mincho"/>
              </a:rPr>
              <a:t>Proposal</a:t>
            </a:r>
            <a:endParaRPr lang="en-US" sz="1200">
              <a:effectLst/>
              <a:latin typeface="Times New Roman"/>
              <a:ea typeface="MS Mincho"/>
            </a:endParaRPr>
          </a:p>
        </p:txBody>
      </p:sp>
      <p:sp>
        <p:nvSpPr>
          <p:cNvPr id="7" name="TextBox 6"/>
          <p:cNvSpPr txBox="1"/>
          <p:nvPr/>
        </p:nvSpPr>
        <p:spPr>
          <a:xfrm>
            <a:off x="4762500" y="972185"/>
            <a:ext cx="1524000" cy="617220"/>
          </a:xfrm>
          <a:prstGeom prst="rect">
            <a:avLst/>
          </a:prstGeom>
          <a:noFill/>
        </p:spPr>
        <p:txBody>
          <a:bodyPr wrap="square" rtlCol="0">
            <a:spAutoFit/>
          </a:bodyPr>
          <a:lstStyle/>
          <a:p>
            <a:pPr marL="0" marR="0">
              <a:spcBef>
                <a:spcPts val="0"/>
              </a:spcBef>
              <a:spcAft>
                <a:spcPts val="0"/>
              </a:spcAft>
            </a:pPr>
            <a:r>
              <a:rPr lang="en-US" sz="1800" b="1" u="sng" kern="1200">
                <a:solidFill>
                  <a:srgbClr val="000000"/>
                </a:solidFill>
                <a:effectLst/>
                <a:latin typeface="Arial"/>
                <a:ea typeface="MS Mincho"/>
              </a:rPr>
              <a:t>Points of Agreement</a:t>
            </a:r>
            <a:endParaRPr lang="en-US" sz="1200">
              <a:effectLst/>
              <a:latin typeface="Times New Roman"/>
              <a:ea typeface="MS Mincho"/>
            </a:endParaRPr>
          </a:p>
        </p:txBody>
      </p:sp>
      <p:sp>
        <p:nvSpPr>
          <p:cNvPr id="8" name="TextBox 7"/>
          <p:cNvSpPr txBox="1"/>
          <p:nvPr/>
        </p:nvSpPr>
        <p:spPr>
          <a:xfrm>
            <a:off x="6795770" y="972185"/>
            <a:ext cx="1600200" cy="617220"/>
          </a:xfrm>
          <a:prstGeom prst="rect">
            <a:avLst/>
          </a:prstGeom>
          <a:noFill/>
        </p:spPr>
        <p:txBody>
          <a:bodyPr wrap="square" rtlCol="0">
            <a:spAutoFit/>
          </a:bodyPr>
          <a:lstStyle/>
          <a:p>
            <a:pPr marL="0" marR="0">
              <a:spcBef>
                <a:spcPts val="0"/>
              </a:spcBef>
              <a:spcAft>
                <a:spcPts val="0"/>
              </a:spcAft>
            </a:pPr>
            <a:r>
              <a:rPr lang="en-US" sz="1800" b="1" u="sng" kern="1200">
                <a:solidFill>
                  <a:srgbClr val="000000"/>
                </a:solidFill>
                <a:effectLst/>
                <a:latin typeface="Arial"/>
                <a:ea typeface="MS Mincho"/>
              </a:rPr>
              <a:t>Areas for Discussion</a:t>
            </a:r>
            <a:endParaRPr lang="en-US" sz="1200">
              <a:effectLst/>
              <a:latin typeface="Times New Roman"/>
              <a:ea typeface="MS Mincho"/>
            </a:endParaRPr>
          </a:p>
        </p:txBody>
      </p:sp>
      <p:sp>
        <p:nvSpPr>
          <p:cNvPr id="9" name="Rounded Rectangle 8"/>
          <p:cNvSpPr/>
          <p:nvPr/>
        </p:nvSpPr>
        <p:spPr>
          <a:xfrm>
            <a:off x="1485265" y="1414780"/>
            <a:ext cx="2740025" cy="73025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b="1" kern="1200">
                <a:solidFill>
                  <a:srgbClr val="000000"/>
                </a:solidFill>
                <a:effectLst/>
                <a:latin typeface="Arial"/>
                <a:ea typeface="MS Mincho"/>
              </a:rPr>
              <a:t>Input</a:t>
            </a:r>
            <a:endParaRPr lang="en-US" sz="1200">
              <a:effectLst/>
              <a:latin typeface="Times New Roman"/>
              <a:ea typeface="MS Mincho"/>
            </a:endParaRPr>
          </a:p>
          <a:p>
            <a:pPr marL="0" marR="0" algn="ctr">
              <a:spcBef>
                <a:spcPts val="0"/>
              </a:spcBef>
              <a:spcAft>
                <a:spcPts val="0"/>
              </a:spcAft>
            </a:pPr>
            <a:r>
              <a:rPr lang="en-US" sz="1200" kern="1200">
                <a:solidFill>
                  <a:srgbClr val="000000"/>
                </a:solidFill>
                <a:effectLst/>
                <a:latin typeface="Arial"/>
                <a:ea typeface="MS Mincho"/>
              </a:rPr>
              <a:t>State specific data on the most recent 3 years of performance</a:t>
            </a:r>
            <a:endParaRPr lang="en-US" sz="1200">
              <a:effectLst/>
              <a:latin typeface="Times New Roman"/>
              <a:ea typeface="MS Mincho"/>
            </a:endParaRPr>
          </a:p>
        </p:txBody>
      </p:sp>
      <p:sp>
        <p:nvSpPr>
          <p:cNvPr id="10" name="Rounded Rectangle 9"/>
          <p:cNvSpPr/>
          <p:nvPr/>
        </p:nvSpPr>
        <p:spPr>
          <a:xfrm>
            <a:off x="709295" y="2596515"/>
            <a:ext cx="1370965" cy="16383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a:spcBef>
                <a:spcPts val="0"/>
              </a:spcBef>
              <a:spcAft>
                <a:spcPts val="0"/>
              </a:spcAft>
            </a:pPr>
            <a:r>
              <a:rPr lang="en-US" sz="1200" b="1" kern="1200" dirty="0">
                <a:solidFill>
                  <a:srgbClr val="000000"/>
                </a:solidFill>
                <a:effectLst/>
                <a:latin typeface="Arial"/>
                <a:ea typeface="MS Mincho"/>
              </a:rPr>
              <a:t>Applied Method</a:t>
            </a:r>
            <a:endParaRPr lang="en-US" sz="1200" dirty="0">
              <a:effectLst/>
              <a:latin typeface="Times New Roman"/>
              <a:ea typeface="MS Mincho"/>
            </a:endParaRPr>
          </a:p>
          <a:p>
            <a:pPr marL="0" marR="0">
              <a:spcBef>
                <a:spcPts val="0"/>
              </a:spcBef>
              <a:spcAft>
                <a:spcPts val="0"/>
              </a:spcAft>
            </a:pPr>
            <a:r>
              <a:rPr lang="en-US" sz="1200" kern="1200" dirty="0">
                <a:solidFill>
                  <a:srgbClr val="000000"/>
                </a:solidFill>
                <a:effectLst/>
                <a:latin typeface="Arial"/>
                <a:ea typeface="MS Mincho"/>
              </a:rPr>
              <a:t>Bootstrapping to set baseline</a:t>
            </a:r>
            <a:endParaRPr lang="en-US" sz="1200" dirty="0">
              <a:effectLst/>
              <a:latin typeface="Times New Roman"/>
              <a:ea typeface="MS Mincho"/>
            </a:endParaRPr>
          </a:p>
          <a:p>
            <a:pPr marL="0" marR="0">
              <a:spcBef>
                <a:spcPts val="0"/>
              </a:spcBef>
              <a:spcAft>
                <a:spcPts val="0"/>
              </a:spcAft>
            </a:pPr>
            <a:r>
              <a:rPr lang="en-US" sz="1200" kern="1200" dirty="0">
                <a:solidFill>
                  <a:srgbClr val="000000"/>
                </a:solidFill>
                <a:effectLst/>
                <a:latin typeface="Arial"/>
                <a:ea typeface="MS Mincho"/>
              </a:rPr>
              <a:t>Estimate grand mean and standard deviation</a:t>
            </a:r>
            <a:endParaRPr lang="en-US" sz="1200" dirty="0">
              <a:effectLst/>
              <a:latin typeface="Times New Roman"/>
              <a:ea typeface="MS Mincho"/>
            </a:endParaRPr>
          </a:p>
        </p:txBody>
      </p:sp>
      <p:sp>
        <p:nvSpPr>
          <p:cNvPr id="11" name="Rounded Rectangle 10"/>
          <p:cNvSpPr/>
          <p:nvPr/>
        </p:nvSpPr>
        <p:spPr>
          <a:xfrm>
            <a:off x="1066800" y="4599305"/>
            <a:ext cx="2063750" cy="221615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b="1" kern="1200" dirty="0">
                <a:solidFill>
                  <a:srgbClr val="000000"/>
                </a:solidFill>
                <a:effectLst/>
                <a:latin typeface="Arial"/>
                <a:ea typeface="MS Mincho"/>
              </a:rPr>
              <a:t>Out Put</a:t>
            </a:r>
            <a:endParaRPr lang="en-US" sz="1200" dirty="0">
              <a:effectLst/>
              <a:latin typeface="Times New Roman"/>
              <a:ea typeface="MS Mincho"/>
            </a:endParaRPr>
          </a:p>
          <a:p>
            <a:pPr marL="0" marR="0">
              <a:spcBef>
                <a:spcPts val="0"/>
              </a:spcBef>
              <a:spcAft>
                <a:spcPts val="0"/>
              </a:spcAft>
            </a:pPr>
            <a:r>
              <a:rPr lang="en-US" sz="1200" u="sng" kern="1200" dirty="0">
                <a:solidFill>
                  <a:srgbClr val="000000"/>
                </a:solidFill>
                <a:effectLst/>
                <a:latin typeface="Arial"/>
                <a:ea typeface="MS Mincho"/>
              </a:rPr>
              <a:t>Improvement Factor</a:t>
            </a:r>
            <a:r>
              <a:rPr lang="en-US" sz="1200" kern="1200" dirty="0">
                <a:solidFill>
                  <a:srgbClr val="000000"/>
                </a:solidFill>
                <a:effectLst/>
                <a:latin typeface="Arial"/>
                <a:ea typeface="MS Mincho"/>
              </a:rPr>
              <a:t> Grand Mean/Grand Mean + 2SD </a:t>
            </a:r>
            <a:endParaRPr lang="en-US" sz="1200" dirty="0">
              <a:effectLst/>
              <a:latin typeface="Times New Roman"/>
              <a:ea typeface="MS Mincho"/>
            </a:endParaRPr>
          </a:p>
          <a:p>
            <a:pPr marL="0" marR="0">
              <a:spcBef>
                <a:spcPts val="0"/>
              </a:spcBef>
              <a:spcAft>
                <a:spcPts val="0"/>
              </a:spcAft>
            </a:pPr>
            <a:r>
              <a:rPr lang="en-US" sz="1200" u="sng" kern="1200" dirty="0">
                <a:solidFill>
                  <a:srgbClr val="000000"/>
                </a:solidFill>
                <a:effectLst/>
                <a:latin typeface="Arial"/>
                <a:ea typeface="MS Mincho"/>
              </a:rPr>
              <a:t>Goal Calculation</a:t>
            </a:r>
            <a:endParaRPr lang="en-US" sz="1200" dirty="0">
              <a:effectLst/>
              <a:latin typeface="Times New Roman"/>
              <a:ea typeface="MS Mincho"/>
            </a:endParaRPr>
          </a:p>
          <a:p>
            <a:pPr marL="0" marR="0">
              <a:spcBef>
                <a:spcPts val="0"/>
              </a:spcBef>
              <a:spcAft>
                <a:spcPts val="0"/>
              </a:spcAft>
            </a:pPr>
            <a:r>
              <a:rPr lang="en-US" sz="1200" kern="1200" dirty="0">
                <a:solidFill>
                  <a:srgbClr val="000000"/>
                </a:solidFill>
                <a:effectLst/>
                <a:latin typeface="Arial"/>
                <a:ea typeface="MS Mincho"/>
              </a:rPr>
              <a:t>Baseline * Improvement Factor</a:t>
            </a:r>
            <a:endParaRPr lang="en-US" sz="1200" dirty="0">
              <a:effectLst/>
              <a:latin typeface="Times New Roman"/>
              <a:ea typeface="MS Mincho"/>
            </a:endParaRPr>
          </a:p>
          <a:p>
            <a:pPr marL="0" marR="0">
              <a:spcBef>
                <a:spcPts val="0"/>
              </a:spcBef>
              <a:spcAft>
                <a:spcPts val="0"/>
              </a:spcAft>
            </a:pPr>
            <a:r>
              <a:rPr lang="en-US" sz="1200" u="sng" kern="1200" dirty="0">
                <a:solidFill>
                  <a:srgbClr val="000000"/>
                </a:solidFill>
                <a:effectLst/>
                <a:latin typeface="Arial"/>
                <a:ea typeface="MS Mincho"/>
              </a:rPr>
              <a:t>Threshold Calculation</a:t>
            </a:r>
            <a:endParaRPr lang="en-US" sz="1200" dirty="0">
              <a:effectLst/>
              <a:latin typeface="Times New Roman"/>
              <a:ea typeface="MS Mincho"/>
            </a:endParaRPr>
          </a:p>
          <a:p>
            <a:pPr marL="0" marR="0">
              <a:spcBef>
                <a:spcPts val="0"/>
              </a:spcBef>
              <a:spcAft>
                <a:spcPts val="0"/>
              </a:spcAft>
            </a:pPr>
            <a:r>
              <a:rPr lang="en-US" sz="1200" kern="1200" dirty="0">
                <a:solidFill>
                  <a:srgbClr val="000000"/>
                </a:solidFill>
                <a:effectLst/>
                <a:latin typeface="Arial"/>
                <a:ea typeface="MS Mincho"/>
              </a:rPr>
              <a:t>Baseline – 2SD</a:t>
            </a:r>
            <a:endParaRPr lang="en-US" sz="1200" dirty="0">
              <a:effectLst/>
              <a:latin typeface="Times New Roman"/>
              <a:ea typeface="MS Mincho"/>
            </a:endParaRPr>
          </a:p>
        </p:txBody>
      </p:sp>
      <p:sp>
        <p:nvSpPr>
          <p:cNvPr id="12" name="Rounded Rectangle 11"/>
          <p:cNvSpPr/>
          <p:nvPr/>
        </p:nvSpPr>
        <p:spPr>
          <a:xfrm>
            <a:off x="2901315" y="2491740"/>
            <a:ext cx="1860550" cy="202184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spcBef>
                <a:spcPts val="0"/>
              </a:spcBef>
              <a:spcAft>
                <a:spcPts val="0"/>
              </a:spcAft>
            </a:pPr>
            <a:r>
              <a:rPr lang="en-US" sz="1200" b="1" kern="1200">
                <a:solidFill>
                  <a:srgbClr val="000000"/>
                </a:solidFill>
                <a:effectLst/>
                <a:latin typeface="Arial"/>
                <a:ea typeface="MS Mincho"/>
              </a:rPr>
              <a:t>Applied Method</a:t>
            </a:r>
            <a:endParaRPr lang="en-US" sz="1200">
              <a:effectLst/>
              <a:latin typeface="Times New Roman"/>
              <a:ea typeface="MS Mincho"/>
            </a:endParaRPr>
          </a:p>
          <a:p>
            <a:pPr marL="0" marR="0">
              <a:spcBef>
                <a:spcPts val="0"/>
              </a:spcBef>
              <a:spcAft>
                <a:spcPts val="0"/>
              </a:spcAft>
            </a:pPr>
            <a:r>
              <a:rPr lang="en-US" sz="1200" kern="1200">
                <a:solidFill>
                  <a:srgbClr val="000000"/>
                </a:solidFill>
                <a:effectLst/>
                <a:latin typeface="Arial"/>
                <a:ea typeface="MS Mincho"/>
              </a:rPr>
              <a:t>Min. &amp; Max. Goals &amp; Thresholds</a:t>
            </a:r>
            <a:endParaRPr lang="en-US" sz="1200">
              <a:effectLst/>
              <a:latin typeface="Times New Roman"/>
              <a:ea typeface="MS Mincho"/>
            </a:endParaRPr>
          </a:p>
          <a:p>
            <a:pPr marL="0" marR="0">
              <a:spcBef>
                <a:spcPts val="0"/>
              </a:spcBef>
              <a:spcAft>
                <a:spcPts val="0"/>
              </a:spcAft>
            </a:pPr>
            <a:r>
              <a:rPr lang="en-US" sz="1200" kern="1200">
                <a:solidFill>
                  <a:srgbClr val="000000"/>
                </a:solidFill>
                <a:effectLst/>
                <a:latin typeface="Arial"/>
                <a:ea typeface="MS Mincho"/>
              </a:rPr>
              <a:t>Min. = Top of bottom 5</a:t>
            </a:r>
            <a:r>
              <a:rPr lang="en-US" sz="1200" kern="1200" baseline="30000">
                <a:solidFill>
                  <a:srgbClr val="000000"/>
                </a:solidFill>
                <a:effectLst/>
                <a:latin typeface="Arial"/>
                <a:ea typeface="MS Mincho"/>
              </a:rPr>
              <a:t>th</a:t>
            </a:r>
            <a:endParaRPr lang="en-US" sz="1200">
              <a:effectLst/>
              <a:latin typeface="Times New Roman"/>
              <a:ea typeface="MS Mincho"/>
            </a:endParaRPr>
          </a:p>
          <a:p>
            <a:pPr marL="0" marR="0">
              <a:spcBef>
                <a:spcPts val="0"/>
              </a:spcBef>
              <a:spcAft>
                <a:spcPts val="0"/>
              </a:spcAft>
            </a:pPr>
            <a:r>
              <a:rPr lang="en-US" sz="1200" kern="1200">
                <a:solidFill>
                  <a:srgbClr val="000000"/>
                </a:solidFill>
                <a:effectLst/>
                <a:latin typeface="Arial"/>
                <a:ea typeface="MS Mincho"/>
              </a:rPr>
              <a:t>Max. = Bottom of top 5th</a:t>
            </a:r>
            <a:r>
              <a:rPr lang="en-US" sz="1200" kern="1200" baseline="30000">
                <a:solidFill>
                  <a:srgbClr val="000000"/>
                </a:solidFill>
                <a:effectLst/>
                <a:latin typeface="Arial"/>
                <a:ea typeface="MS Mincho"/>
              </a:rPr>
              <a:t>th</a:t>
            </a:r>
            <a:r>
              <a:rPr lang="en-US" sz="1200" kern="1200">
                <a:solidFill>
                  <a:srgbClr val="000000"/>
                </a:solidFill>
                <a:effectLst/>
                <a:latin typeface="Arial"/>
                <a:ea typeface="MS Mincho"/>
              </a:rPr>
              <a:t> </a:t>
            </a:r>
            <a:endParaRPr lang="en-US" sz="1200">
              <a:effectLst/>
              <a:latin typeface="Times New Roman"/>
              <a:ea typeface="MS Mincho"/>
            </a:endParaRPr>
          </a:p>
          <a:p>
            <a:pPr marL="0" marR="0">
              <a:spcBef>
                <a:spcPts val="0"/>
              </a:spcBef>
              <a:spcAft>
                <a:spcPts val="0"/>
              </a:spcAft>
            </a:pPr>
            <a:r>
              <a:rPr lang="en-US" sz="1200" kern="1200">
                <a:solidFill>
                  <a:srgbClr val="000000"/>
                </a:solidFill>
                <a:effectLst/>
                <a:latin typeface="Arial"/>
                <a:ea typeface="MS Mincho"/>
              </a:rPr>
              <a:t>Use Companion Measures</a:t>
            </a:r>
            <a:endParaRPr lang="en-US" sz="1200">
              <a:effectLst/>
              <a:latin typeface="Times New Roman"/>
              <a:ea typeface="MS Mincho"/>
            </a:endParaRPr>
          </a:p>
        </p:txBody>
      </p:sp>
      <p:sp>
        <p:nvSpPr>
          <p:cNvPr id="13" name="Rounded Rectangle 12"/>
          <p:cNvSpPr/>
          <p:nvPr/>
        </p:nvSpPr>
        <p:spPr>
          <a:xfrm>
            <a:off x="3217545" y="4984115"/>
            <a:ext cx="1631315" cy="169608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b="1" kern="1200">
                <a:solidFill>
                  <a:srgbClr val="000000"/>
                </a:solidFill>
                <a:effectLst/>
                <a:latin typeface="Arial"/>
                <a:ea typeface="MS Mincho"/>
              </a:rPr>
              <a:t>Output</a:t>
            </a:r>
            <a:endParaRPr lang="en-US" sz="1200">
              <a:effectLst/>
              <a:latin typeface="Times New Roman"/>
              <a:ea typeface="MS Mincho"/>
            </a:endParaRPr>
          </a:p>
          <a:p>
            <a:pPr marL="0" marR="0">
              <a:spcBef>
                <a:spcPts val="0"/>
              </a:spcBef>
              <a:spcAft>
                <a:spcPts val="0"/>
              </a:spcAft>
            </a:pPr>
            <a:r>
              <a:rPr lang="en-US" sz="1200" kern="1200">
                <a:solidFill>
                  <a:srgbClr val="000000"/>
                </a:solidFill>
                <a:effectLst/>
                <a:latin typeface="Arial"/>
                <a:ea typeface="MS Mincho"/>
              </a:rPr>
              <a:t>Measurement at 3 &amp; 5 years for some measures and 4 &amp; 5 years for one measurement</a:t>
            </a:r>
            <a:endParaRPr lang="en-US" sz="1200">
              <a:effectLst/>
              <a:latin typeface="Times New Roman"/>
              <a:ea typeface="MS Mincho"/>
            </a:endParaRPr>
          </a:p>
        </p:txBody>
      </p:sp>
      <p:sp>
        <p:nvSpPr>
          <p:cNvPr id="14" name="Right Arrow 13"/>
          <p:cNvSpPr/>
          <p:nvPr/>
        </p:nvSpPr>
        <p:spPr>
          <a:xfrm rot="5400000">
            <a:off x="2650172" y="2239328"/>
            <a:ext cx="273685" cy="228600"/>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5" name="Rounded Rectangle 14"/>
          <p:cNvSpPr/>
          <p:nvPr/>
        </p:nvSpPr>
        <p:spPr>
          <a:xfrm>
            <a:off x="4844415" y="2169795"/>
            <a:ext cx="1523365" cy="869950"/>
          </a:xfrm>
          <a:prstGeom prst="roundRect">
            <a:avLst/>
          </a:prstGeom>
          <a:solidFill>
            <a:schemeClr val="bg1">
              <a:lumMod val="8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algn="ctr">
              <a:spcBef>
                <a:spcPts val="0"/>
              </a:spcBef>
              <a:spcAft>
                <a:spcPts val="0"/>
              </a:spcAft>
            </a:pPr>
            <a:r>
              <a:rPr lang="en-US" sz="1400" kern="1200">
                <a:solidFill>
                  <a:srgbClr val="000000"/>
                </a:solidFill>
                <a:effectLst/>
                <a:latin typeface="Arial"/>
                <a:ea typeface="MS Mincho"/>
              </a:rPr>
              <a:t>Bootstrapping is reasonable</a:t>
            </a:r>
            <a:endParaRPr lang="en-US" sz="1200">
              <a:effectLst/>
              <a:latin typeface="Times New Roman"/>
              <a:ea typeface="MS Mincho"/>
            </a:endParaRPr>
          </a:p>
        </p:txBody>
      </p:sp>
      <p:sp>
        <p:nvSpPr>
          <p:cNvPr id="16" name="Right Arrow 15"/>
          <p:cNvSpPr/>
          <p:nvPr/>
        </p:nvSpPr>
        <p:spPr>
          <a:xfrm rot="5400000">
            <a:off x="1828482" y="4261803"/>
            <a:ext cx="273685" cy="228600"/>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7" name="Right Arrow 16"/>
          <p:cNvSpPr/>
          <p:nvPr/>
        </p:nvSpPr>
        <p:spPr>
          <a:xfrm rot="5400000">
            <a:off x="3939222" y="4658043"/>
            <a:ext cx="273685" cy="228600"/>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8" name="Rounded Rectangle 17"/>
          <p:cNvSpPr/>
          <p:nvPr/>
        </p:nvSpPr>
        <p:spPr>
          <a:xfrm>
            <a:off x="6499860" y="2262505"/>
            <a:ext cx="2819400" cy="685165"/>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a:solidFill>
                  <a:srgbClr val="000000"/>
                </a:solidFill>
                <a:effectLst/>
                <a:latin typeface="Arial"/>
                <a:ea typeface="MS Mincho"/>
              </a:rPr>
              <a:t>Recommendation to incorporate trend consideration</a:t>
            </a:r>
            <a:endParaRPr lang="en-US" sz="1200">
              <a:effectLst/>
              <a:latin typeface="Times New Roman"/>
              <a:ea typeface="MS Mincho"/>
            </a:endParaRPr>
          </a:p>
        </p:txBody>
      </p:sp>
      <p:sp>
        <p:nvSpPr>
          <p:cNvPr id="19" name="Rounded Rectangle 18"/>
          <p:cNvSpPr/>
          <p:nvPr/>
        </p:nvSpPr>
        <p:spPr>
          <a:xfrm>
            <a:off x="6536055" y="3289300"/>
            <a:ext cx="2819400" cy="685165"/>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a:solidFill>
                  <a:srgbClr val="000000"/>
                </a:solidFill>
                <a:effectLst/>
                <a:latin typeface="Arial"/>
                <a:ea typeface="MS Mincho"/>
              </a:rPr>
              <a:t>Recommendation to adjust calculations to 1 SD</a:t>
            </a:r>
            <a:endParaRPr lang="en-US" sz="1200">
              <a:effectLst/>
              <a:latin typeface="Times New Roman"/>
              <a:ea typeface="MS Mincho"/>
            </a:endParaRPr>
          </a:p>
        </p:txBody>
      </p:sp>
      <p:sp>
        <p:nvSpPr>
          <p:cNvPr id="20" name="Rounded Rectangle 19"/>
          <p:cNvSpPr/>
          <p:nvPr/>
        </p:nvSpPr>
        <p:spPr>
          <a:xfrm>
            <a:off x="6546850" y="4377055"/>
            <a:ext cx="2819400" cy="69342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a:solidFill>
                  <a:srgbClr val="000000"/>
                </a:solidFill>
                <a:effectLst/>
                <a:latin typeface="Arial"/>
                <a:ea typeface="MS Mincho"/>
              </a:rPr>
              <a:t>Recommendation to set at 5</a:t>
            </a:r>
            <a:r>
              <a:rPr lang="en-US" sz="1400" kern="1200" baseline="30000">
                <a:solidFill>
                  <a:srgbClr val="000000"/>
                </a:solidFill>
                <a:effectLst/>
                <a:latin typeface="Arial"/>
                <a:ea typeface="MS Mincho"/>
              </a:rPr>
              <a:t>th</a:t>
            </a:r>
            <a:r>
              <a:rPr lang="en-US" sz="1400" kern="1200">
                <a:solidFill>
                  <a:srgbClr val="000000"/>
                </a:solidFill>
                <a:effectLst/>
                <a:latin typeface="Arial"/>
                <a:ea typeface="MS Mincho"/>
              </a:rPr>
              <a:t> and 45</a:t>
            </a:r>
            <a:r>
              <a:rPr lang="en-US" sz="1400" kern="1200" baseline="30000">
                <a:solidFill>
                  <a:srgbClr val="000000"/>
                </a:solidFill>
                <a:effectLst/>
                <a:latin typeface="Arial"/>
                <a:ea typeface="MS Mincho"/>
              </a:rPr>
              <a:t>th</a:t>
            </a:r>
            <a:r>
              <a:rPr lang="en-US" sz="1400" kern="1200">
                <a:solidFill>
                  <a:srgbClr val="000000"/>
                </a:solidFill>
                <a:effectLst/>
                <a:latin typeface="Arial"/>
                <a:ea typeface="MS Mincho"/>
              </a:rPr>
              <a:t> State performance level</a:t>
            </a:r>
            <a:endParaRPr lang="en-US" sz="1200">
              <a:effectLst/>
              <a:latin typeface="Times New Roman"/>
              <a:ea typeface="MS Mincho"/>
            </a:endParaRPr>
          </a:p>
        </p:txBody>
      </p:sp>
      <p:sp>
        <p:nvSpPr>
          <p:cNvPr id="21" name="Rounded Rectangle 20"/>
          <p:cNvSpPr/>
          <p:nvPr/>
        </p:nvSpPr>
        <p:spPr>
          <a:xfrm>
            <a:off x="4914900" y="4588510"/>
            <a:ext cx="1523365" cy="963930"/>
          </a:xfrm>
          <a:prstGeom prst="roundRect">
            <a:avLst/>
          </a:prstGeom>
          <a:solidFill>
            <a:schemeClr val="bg1">
              <a:lumMod val="8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algn="ctr">
              <a:spcBef>
                <a:spcPts val="0"/>
              </a:spcBef>
              <a:spcAft>
                <a:spcPts val="0"/>
              </a:spcAft>
            </a:pPr>
            <a:r>
              <a:rPr lang="en-US" sz="1400" kern="1200">
                <a:solidFill>
                  <a:srgbClr val="000000"/>
                </a:solidFill>
                <a:effectLst/>
                <a:latin typeface="Arial"/>
                <a:ea typeface="MS Mincho"/>
              </a:rPr>
              <a:t>Companion Measures are reasonable</a:t>
            </a:r>
            <a:endParaRPr lang="en-US" sz="1200">
              <a:effectLst/>
              <a:latin typeface="Times New Roman"/>
              <a:ea typeface="MS Mincho"/>
            </a:endParaRPr>
          </a:p>
        </p:txBody>
      </p:sp>
      <p:cxnSp>
        <p:nvCxnSpPr>
          <p:cNvPr id="22" name="Straight Arrow Connector 21"/>
          <p:cNvCxnSpPr/>
          <p:nvPr/>
        </p:nvCxnSpPr>
        <p:spPr>
          <a:xfrm>
            <a:off x="4816475" y="3336925"/>
            <a:ext cx="1675765" cy="3308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4762500" y="3502660"/>
            <a:ext cx="1784350" cy="10109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060825" y="4588510"/>
            <a:ext cx="854075" cy="3219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5037455" y="5851525"/>
            <a:ext cx="1523365" cy="963930"/>
          </a:xfrm>
          <a:prstGeom prst="roundRect">
            <a:avLst/>
          </a:prstGeom>
          <a:solidFill>
            <a:schemeClr val="bg1">
              <a:lumMod val="8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algn="ctr">
              <a:spcBef>
                <a:spcPts val="0"/>
              </a:spcBef>
              <a:spcAft>
                <a:spcPts val="0"/>
              </a:spcAft>
            </a:pPr>
            <a:r>
              <a:rPr lang="en-US" sz="1400" kern="1200">
                <a:solidFill>
                  <a:srgbClr val="000000"/>
                </a:solidFill>
                <a:effectLst/>
                <a:latin typeface="Arial"/>
                <a:ea typeface="MS Mincho"/>
              </a:rPr>
              <a:t>Measurement timeframes are reasonable</a:t>
            </a:r>
            <a:endParaRPr lang="en-US" sz="1200">
              <a:effectLst/>
              <a:latin typeface="Times New Roman"/>
              <a:ea typeface="MS Mincho"/>
            </a:endParaRPr>
          </a:p>
        </p:txBody>
      </p:sp>
      <p:cxnSp>
        <p:nvCxnSpPr>
          <p:cNvPr id="26" name="Curved Connector 25"/>
          <p:cNvCxnSpPr/>
          <p:nvPr/>
        </p:nvCxnSpPr>
        <p:spPr>
          <a:xfrm rot="5400000" flipH="1" flipV="1">
            <a:off x="3231197" y="1054418"/>
            <a:ext cx="297815" cy="289560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urved Connector 26"/>
          <p:cNvCxnSpPr/>
          <p:nvPr/>
        </p:nvCxnSpPr>
        <p:spPr>
          <a:xfrm rot="16200000" flipH="1">
            <a:off x="4437062" y="6276023"/>
            <a:ext cx="74295" cy="88138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Rectangle 2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828224" tIns="914112" rIns="1828224" bIns="914112" numCol="1" anchor="ctr" anchorCtr="0" compatLnSpc="1">
            <a:prstTxWarp prst="textNoShape">
              <a:avLst/>
            </a:prstTxWarp>
            <a:spAutoFit/>
          </a:bodyPr>
          <a:lstStyle/>
          <a:p>
            <a:endParaRPr lang="en-US"/>
          </a:p>
        </p:txBody>
      </p:sp>
      <p:sp>
        <p:nvSpPr>
          <p:cNvPr id="29" name="Rectangle 42"/>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smtClean="0">
              <a:ln>
                <a:noFill/>
              </a:ln>
              <a:solidFill>
                <a:srgbClr val="17365D"/>
              </a:solidFill>
              <a:effectLst/>
              <a:latin typeface="Arial" pitchFamily="34" charset="0"/>
              <a:ea typeface="MS Gothic"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17365D"/>
                </a:solidFill>
                <a:effectLst/>
                <a:latin typeface="Arial" pitchFamily="34" charset="0"/>
                <a:ea typeface="MS Gothic" pitchFamily="49" charset="-128"/>
                <a:cs typeface="Times New Roman" pitchFamily="18" charset="0"/>
              </a:rPr>
              <a:t/>
            </a:r>
            <a:br>
              <a:rPr kumimoji="0" lang="en-US" altLang="en-US" sz="1200" b="1" i="0" u="none" strike="noStrike" cap="none" normalizeH="0" baseline="0" smtClean="0">
                <a:ln>
                  <a:noFill/>
                </a:ln>
                <a:solidFill>
                  <a:srgbClr val="17365D"/>
                </a:solidFill>
                <a:effectLst/>
                <a:latin typeface="Arial" pitchFamily="34" charset="0"/>
                <a:ea typeface="MS Gothic" pitchFamily="49" charset="-128"/>
                <a:cs typeface="Times New Roman" pitchFamily="18"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03816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nvSpPr>
        <p:spPr>
          <a:xfrm>
            <a:off x="1209675" y="685800"/>
            <a:ext cx="7620000" cy="1143000"/>
          </a:xfrm>
          <a:prstGeom prst="rect">
            <a:avLst/>
          </a:prstGeom>
        </p:spPr>
        <p:txBody>
          <a:bodyPr vert="horz" lIns="91440" tIns="45720" rIns="91440" bIns="45720" rtlCol="0" anchor="ctr">
            <a:noAutofit/>
          </a:bodyPr>
          <a:lstStyle/>
          <a:p>
            <a:pPr marL="0" marR="0" algn="ctr">
              <a:spcBef>
                <a:spcPts val="0"/>
              </a:spcBef>
              <a:spcAft>
                <a:spcPts val="0"/>
              </a:spcAft>
            </a:pPr>
            <a:r>
              <a:rPr lang="en-US" sz="3600" kern="1200" spc="-100" dirty="0">
                <a:solidFill>
                  <a:srgbClr val="C00000"/>
                </a:solidFill>
                <a:effectLst/>
                <a:latin typeface="Arial"/>
                <a:ea typeface="MS Gothic"/>
              </a:rPr>
              <a:t>Case Review </a:t>
            </a:r>
            <a:r>
              <a:rPr lang="en-US" sz="3600" kern="1200" spc="-100" dirty="0" smtClean="0">
                <a:solidFill>
                  <a:srgbClr val="C00000"/>
                </a:solidFill>
                <a:effectLst/>
                <a:latin typeface="Arial"/>
                <a:ea typeface="MS Gothic"/>
              </a:rPr>
              <a:t>Standards (issues)</a:t>
            </a:r>
            <a:endParaRPr lang="en-US" sz="1000" dirty="0">
              <a:effectLst/>
              <a:latin typeface="Times New Roman"/>
              <a:ea typeface="MS Mincho"/>
            </a:endParaRPr>
          </a:p>
        </p:txBody>
      </p:sp>
      <p:sp>
        <p:nvSpPr>
          <p:cNvPr id="5" name="Rectangle 4"/>
          <p:cNvSpPr/>
          <p:nvPr/>
        </p:nvSpPr>
        <p:spPr>
          <a:xfrm>
            <a:off x="1099820" y="2271395"/>
            <a:ext cx="1161415" cy="354330"/>
          </a:xfrm>
          <a:prstGeom prst="rect">
            <a:avLst/>
          </a:prstGeom>
        </p:spPr>
        <p:txBody>
          <a:bodyPr wrap="none">
            <a:spAutoFit/>
          </a:bodyPr>
          <a:lstStyle/>
          <a:p>
            <a:pPr marL="0" marR="0">
              <a:spcBef>
                <a:spcPts val="0"/>
              </a:spcBef>
              <a:spcAft>
                <a:spcPts val="0"/>
              </a:spcAft>
            </a:pPr>
            <a:r>
              <a:rPr lang="en-US" sz="1800" b="1" u="sng" kern="1200">
                <a:solidFill>
                  <a:srgbClr val="000000"/>
                </a:solidFill>
                <a:effectLst/>
                <a:latin typeface="Arial"/>
                <a:ea typeface="MS Mincho"/>
              </a:rPr>
              <a:t>Proposal</a:t>
            </a:r>
            <a:endParaRPr lang="en-US" sz="1200">
              <a:effectLst/>
              <a:latin typeface="Times New Roman"/>
              <a:ea typeface="MS Mincho"/>
            </a:endParaRPr>
          </a:p>
        </p:txBody>
      </p:sp>
      <p:sp>
        <p:nvSpPr>
          <p:cNvPr id="6" name="Rectangle 5"/>
          <p:cNvSpPr/>
          <p:nvPr/>
        </p:nvSpPr>
        <p:spPr>
          <a:xfrm>
            <a:off x="3476625" y="2192655"/>
            <a:ext cx="1828800" cy="617220"/>
          </a:xfrm>
          <a:prstGeom prst="rect">
            <a:avLst/>
          </a:prstGeom>
        </p:spPr>
        <p:txBody>
          <a:bodyPr wrap="square">
            <a:spAutoFit/>
          </a:bodyPr>
          <a:lstStyle/>
          <a:p>
            <a:pPr marL="0" marR="0" algn="ctr">
              <a:spcBef>
                <a:spcPts val="0"/>
              </a:spcBef>
              <a:spcAft>
                <a:spcPts val="0"/>
              </a:spcAft>
            </a:pPr>
            <a:r>
              <a:rPr lang="en-US" sz="1800" b="1" u="sng" kern="1200">
                <a:solidFill>
                  <a:srgbClr val="000000"/>
                </a:solidFill>
                <a:effectLst/>
                <a:latin typeface="Arial"/>
                <a:ea typeface="MS Mincho"/>
              </a:rPr>
              <a:t>Points of Agreement</a:t>
            </a:r>
            <a:endParaRPr lang="en-US" sz="1200">
              <a:effectLst/>
              <a:latin typeface="Times New Roman"/>
              <a:ea typeface="MS Mincho"/>
            </a:endParaRPr>
          </a:p>
        </p:txBody>
      </p:sp>
      <p:sp>
        <p:nvSpPr>
          <p:cNvPr id="7" name="Rectangle 6"/>
          <p:cNvSpPr/>
          <p:nvPr/>
        </p:nvSpPr>
        <p:spPr>
          <a:xfrm>
            <a:off x="6028690" y="2165985"/>
            <a:ext cx="1855470" cy="617220"/>
          </a:xfrm>
          <a:prstGeom prst="rect">
            <a:avLst/>
          </a:prstGeom>
        </p:spPr>
        <p:txBody>
          <a:bodyPr wrap="square">
            <a:spAutoFit/>
          </a:bodyPr>
          <a:lstStyle/>
          <a:p>
            <a:pPr marL="0" marR="0" algn="ctr">
              <a:spcBef>
                <a:spcPts val="0"/>
              </a:spcBef>
              <a:spcAft>
                <a:spcPts val="0"/>
              </a:spcAft>
            </a:pPr>
            <a:r>
              <a:rPr lang="en-US" sz="1800" b="1" u="sng" kern="1200">
                <a:solidFill>
                  <a:srgbClr val="000000"/>
                </a:solidFill>
                <a:effectLst/>
                <a:latin typeface="Arial"/>
                <a:ea typeface="MS Mincho"/>
              </a:rPr>
              <a:t>Areas for Discussion</a:t>
            </a:r>
            <a:endParaRPr lang="en-US" sz="1200">
              <a:effectLst/>
              <a:latin typeface="Times New Roman"/>
              <a:ea typeface="MS Mincho"/>
            </a:endParaRPr>
          </a:p>
        </p:txBody>
      </p:sp>
      <p:sp>
        <p:nvSpPr>
          <p:cNvPr id="8" name="Rounded Rectangle 7"/>
          <p:cNvSpPr/>
          <p:nvPr/>
        </p:nvSpPr>
        <p:spPr>
          <a:xfrm>
            <a:off x="314325" y="3153410"/>
            <a:ext cx="2618740" cy="25908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spcBef>
                <a:spcPts val="0"/>
              </a:spcBef>
              <a:spcAft>
                <a:spcPts val="0"/>
              </a:spcAft>
            </a:pPr>
            <a:r>
              <a:rPr lang="en-US" sz="1400" kern="1200">
                <a:solidFill>
                  <a:srgbClr val="000000"/>
                </a:solidFill>
                <a:effectLst/>
                <a:latin typeface="Arial"/>
                <a:ea typeface="MS Mincho"/>
              </a:rPr>
              <a:t>Case Review determines substantial conformity for 24 items that assess case-specific practices in both in-home and foster care cases.</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
            </a:r>
            <a:br>
              <a:rPr lang="en-US" sz="1400" kern="1200">
                <a:solidFill>
                  <a:srgbClr val="000000"/>
                </a:solidFill>
                <a:effectLst/>
                <a:latin typeface="Arial"/>
                <a:ea typeface="MS Mincho"/>
              </a:rPr>
            </a:br>
            <a:r>
              <a:rPr lang="en-US" sz="1400" kern="1200">
                <a:solidFill>
                  <a:srgbClr val="000000"/>
                </a:solidFill>
                <a:effectLst/>
                <a:latin typeface="Arial"/>
                <a:ea typeface="MS Mincho"/>
              </a:rPr>
              <a:t>A single standard is applied to all Case Review items.</a:t>
            </a:r>
            <a:endParaRPr lang="en-US" sz="1200">
              <a:effectLst/>
              <a:latin typeface="Times New Roman"/>
              <a:ea typeface="MS Mincho"/>
            </a:endParaRPr>
          </a:p>
        </p:txBody>
      </p:sp>
      <p:sp>
        <p:nvSpPr>
          <p:cNvPr id="9" name="Rounded Rectangle 8"/>
          <p:cNvSpPr/>
          <p:nvPr/>
        </p:nvSpPr>
        <p:spPr>
          <a:xfrm>
            <a:off x="3209925" y="3153410"/>
            <a:ext cx="2362200" cy="2590800"/>
          </a:xfrm>
          <a:prstGeom prst="roundRect">
            <a:avLst/>
          </a:prstGeom>
          <a:solidFill>
            <a:schemeClr val="bg1">
              <a:lumMod val="8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a:spcBef>
                <a:spcPts val="0"/>
              </a:spcBef>
              <a:spcAft>
                <a:spcPts val="0"/>
              </a:spcAft>
            </a:pPr>
            <a:r>
              <a:rPr lang="en-US" sz="1400" kern="1200">
                <a:solidFill>
                  <a:srgbClr val="000000"/>
                </a:solidFill>
                <a:effectLst/>
                <a:latin typeface="Arial"/>
                <a:ea typeface="MS Mincho"/>
              </a:rPr>
              <a:t>Case Review is an important component of a CQI system.</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 </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A single standard should be applied.</a:t>
            </a:r>
            <a:endParaRPr lang="en-US" sz="1200">
              <a:effectLst/>
              <a:latin typeface="Times New Roman"/>
              <a:ea typeface="MS Mincho"/>
            </a:endParaRPr>
          </a:p>
        </p:txBody>
      </p:sp>
      <p:sp>
        <p:nvSpPr>
          <p:cNvPr id="10" name="Rounded Rectangle 9"/>
          <p:cNvSpPr/>
          <p:nvPr/>
        </p:nvSpPr>
        <p:spPr>
          <a:xfrm>
            <a:off x="5705475" y="3152140"/>
            <a:ext cx="3124200" cy="25908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marL="0" marR="0">
              <a:spcBef>
                <a:spcPts val="0"/>
              </a:spcBef>
              <a:spcAft>
                <a:spcPts val="0"/>
              </a:spcAft>
            </a:pPr>
            <a:r>
              <a:rPr lang="en-US" sz="1400" kern="1200">
                <a:solidFill>
                  <a:srgbClr val="000000"/>
                </a:solidFill>
                <a:effectLst/>
                <a:latin typeface="Arial"/>
                <a:ea typeface="MS Mincho"/>
              </a:rPr>
              <a:t>The Panel suggested that Case Review should not be used to determine Substantial Conformity.</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Calibri"/>
                <a:ea typeface="MS Mincho"/>
                <a:cs typeface="Times New Roman"/>
              </a:rPr>
              <a:t> </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How would Case Review results be used to meet legislative objectives to measure State performance and improvement?</a:t>
            </a:r>
            <a:endParaRPr lang="en-US" sz="1200">
              <a:effectLst/>
              <a:latin typeface="Times New Roman"/>
              <a:ea typeface="MS Mincho"/>
            </a:endParaRPr>
          </a:p>
          <a:p>
            <a:pPr marL="0" marR="0">
              <a:spcBef>
                <a:spcPts val="0"/>
              </a:spcBef>
              <a:spcAft>
                <a:spcPts val="0"/>
              </a:spcAft>
            </a:pPr>
            <a:r>
              <a:rPr lang="en-US" sz="1400">
                <a:effectLst/>
                <a:latin typeface="Times New Roman"/>
                <a:ea typeface="MS Mincho"/>
              </a:rPr>
              <a:t> </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What should the standard be?</a:t>
            </a:r>
            <a:endParaRPr lang="en-US" sz="1200">
              <a:effectLst/>
              <a:latin typeface="Times New Roman"/>
              <a:ea typeface="MS Mincho"/>
            </a:endParaRPr>
          </a:p>
        </p:txBody>
      </p:sp>
    </p:spTree>
    <p:extLst>
      <p:ext uri="{BB962C8B-B14F-4D97-AF65-F5344CB8AC3E}">
        <p14:creationId xmlns:p14="http://schemas.microsoft.com/office/powerpoint/2010/main" val="268493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1143000"/>
          </a:xfrm>
        </p:spPr>
        <p:txBody>
          <a:bodyPr>
            <a:normAutofit/>
          </a:bodyPr>
          <a:lstStyle/>
          <a:p>
            <a:r>
              <a:rPr lang="en-US" dirty="0"/>
              <a:t>Case Review </a:t>
            </a:r>
            <a:r>
              <a:rPr lang="en-US" dirty="0" smtClean="0"/>
              <a:t>Standards</a:t>
            </a:r>
            <a:endParaRPr lang="en-US" dirty="0"/>
          </a:p>
        </p:txBody>
      </p:sp>
      <p:sp>
        <p:nvSpPr>
          <p:cNvPr id="3" name="Content Placeholder 2"/>
          <p:cNvSpPr>
            <a:spLocks noGrp="1"/>
          </p:cNvSpPr>
          <p:nvPr>
            <p:ph idx="1"/>
          </p:nvPr>
        </p:nvSpPr>
        <p:spPr>
          <a:xfrm>
            <a:off x="457200" y="1752600"/>
            <a:ext cx="8458200" cy="4876800"/>
          </a:xfrm>
        </p:spPr>
        <p:txBody>
          <a:bodyPr>
            <a:normAutofit fontScale="85000" lnSpcReduction="20000"/>
          </a:bodyPr>
          <a:lstStyle/>
          <a:p>
            <a:r>
              <a:rPr lang="en-US" dirty="0" smtClean="0"/>
              <a:t>In prior rounds onsite case reviews were conducted during a one-week visit by external reviewers.</a:t>
            </a:r>
          </a:p>
          <a:p>
            <a:r>
              <a:rPr lang="en-US" dirty="0" smtClean="0"/>
              <a:t>In round 3, qualifying states may conduct their own reviews using a revised CFSR onsite review instrument.  States have to meet three criteria in order to use their own case review process and be able to meet the following time lines.</a:t>
            </a:r>
          </a:p>
          <a:p>
            <a:pPr lvl="1"/>
            <a:r>
              <a:rPr lang="en-US" dirty="0" smtClean="0"/>
              <a:t>Must use a sample period of 4/1 to 9/30 of year prior to review year.</a:t>
            </a:r>
          </a:p>
          <a:p>
            <a:pPr lvl="1"/>
            <a:r>
              <a:rPr lang="en-US" dirty="0" smtClean="0"/>
              <a:t>Conduct reviews </a:t>
            </a:r>
            <a:r>
              <a:rPr lang="en-US" dirty="0"/>
              <a:t>from 4/1 to 9/30 </a:t>
            </a:r>
            <a:r>
              <a:rPr lang="en-US" dirty="0" smtClean="0"/>
              <a:t> of the year of review and provide information to the Children’s Bureau</a:t>
            </a:r>
          </a:p>
          <a:p>
            <a:pPr lvl="1"/>
            <a:r>
              <a:rPr lang="en-US" dirty="0" smtClean="0"/>
              <a:t>Report results no later than 11/15 of the year </a:t>
            </a:r>
            <a:r>
              <a:rPr lang="en-US" dirty="0"/>
              <a:t>of review to the Children’s Bureau</a:t>
            </a:r>
          </a:p>
        </p:txBody>
      </p:sp>
    </p:spTree>
    <p:extLst>
      <p:ext uri="{BB962C8B-B14F-4D97-AF65-F5344CB8AC3E}">
        <p14:creationId xmlns:p14="http://schemas.microsoft.com/office/powerpoint/2010/main" val="3582743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1143000"/>
          </a:xfrm>
        </p:spPr>
        <p:txBody>
          <a:bodyPr>
            <a:normAutofit/>
          </a:bodyPr>
          <a:lstStyle/>
          <a:p>
            <a:r>
              <a:rPr lang="en-US" dirty="0"/>
              <a:t>Case Review </a:t>
            </a:r>
            <a:r>
              <a:rPr lang="en-US" dirty="0" smtClean="0"/>
              <a:t>Standards</a:t>
            </a:r>
            <a:endParaRPr lang="en-US" dirty="0"/>
          </a:p>
        </p:txBody>
      </p:sp>
      <p:sp>
        <p:nvSpPr>
          <p:cNvPr id="5" name="Content Placeholder 2"/>
          <p:cNvSpPr>
            <a:spLocks noGrp="1"/>
          </p:cNvSpPr>
          <p:nvPr>
            <p:ph idx="1"/>
          </p:nvPr>
        </p:nvSpPr>
        <p:spPr>
          <a:xfrm>
            <a:off x="609600" y="2057400"/>
            <a:ext cx="8229600" cy="4095571"/>
          </a:xfrm>
        </p:spPr>
        <p:txBody>
          <a:bodyPr>
            <a:normAutofit fontScale="85000" lnSpcReduction="20000"/>
          </a:bodyPr>
          <a:lstStyle/>
          <a:p>
            <a:r>
              <a:rPr lang="en-US" b="1" dirty="0"/>
              <a:t>Criterion 1 - </a:t>
            </a:r>
            <a:r>
              <a:rPr lang="en-US" dirty="0"/>
              <a:t>The states operates an internal case review process at least annually that assesses statewide practice performance for the key child welfare areas using a uniform sampling process and methodology </a:t>
            </a:r>
            <a:endParaRPr lang="en-US" dirty="0" smtClean="0"/>
          </a:p>
          <a:p>
            <a:r>
              <a:rPr lang="en-US" b="1" dirty="0"/>
              <a:t>Criterion 2 - </a:t>
            </a:r>
            <a:r>
              <a:rPr lang="en-US" dirty="0"/>
              <a:t>The state has a process in place for ensuring accurate and consistent case review </a:t>
            </a:r>
            <a:r>
              <a:rPr lang="en-US" dirty="0" smtClean="0"/>
              <a:t>ratings.</a:t>
            </a:r>
          </a:p>
          <a:p>
            <a:r>
              <a:rPr lang="en-US" b="1" dirty="0" smtClean="0"/>
              <a:t>Criterion </a:t>
            </a:r>
            <a:r>
              <a:rPr lang="en-US" b="1" dirty="0"/>
              <a:t>3 </a:t>
            </a:r>
            <a:r>
              <a:rPr lang="en-US" dirty="0"/>
              <a:t>- The state uses the federal onsite review instrument and its instructions using the sample and method established above to collect data to be used for the initial determination of conformity. </a:t>
            </a:r>
          </a:p>
          <a:p>
            <a:endParaRPr lang="en-US" dirty="0"/>
          </a:p>
        </p:txBody>
      </p:sp>
    </p:spTree>
    <p:extLst>
      <p:ext uri="{BB962C8B-B14F-4D97-AF65-F5344CB8AC3E}">
        <p14:creationId xmlns:p14="http://schemas.microsoft.com/office/powerpoint/2010/main" val="2445529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nvSpPr>
        <p:spPr>
          <a:xfrm>
            <a:off x="1058517" y="609600"/>
            <a:ext cx="7620000" cy="1143000"/>
          </a:xfrm>
          <a:prstGeom prst="rect">
            <a:avLst/>
          </a:prstGeom>
        </p:spPr>
        <p:txBody>
          <a:bodyPr vert="horz" lIns="91440" tIns="45720" rIns="91440" bIns="45720" rtlCol="0" anchor="ctr">
            <a:noAutofit/>
          </a:bodyPr>
          <a:lstStyle/>
          <a:p>
            <a:pPr marL="0" marR="0" algn="ctr">
              <a:spcBef>
                <a:spcPts val="0"/>
              </a:spcBef>
              <a:spcAft>
                <a:spcPts val="0"/>
              </a:spcAft>
            </a:pPr>
            <a:r>
              <a:rPr lang="en-US" sz="3600" kern="1200" spc="-100" dirty="0" smtClean="0">
                <a:solidFill>
                  <a:srgbClr val="C00000"/>
                </a:solidFill>
                <a:effectLst/>
                <a:latin typeface="Arial"/>
                <a:ea typeface="MS Gothic"/>
              </a:rPr>
              <a:t>Sampling (issues)</a:t>
            </a:r>
            <a:endParaRPr lang="en-US" sz="1000" dirty="0">
              <a:effectLst/>
              <a:latin typeface="Times New Roman"/>
              <a:ea typeface="MS Mincho"/>
            </a:endParaRPr>
          </a:p>
        </p:txBody>
      </p:sp>
      <p:sp>
        <p:nvSpPr>
          <p:cNvPr id="5" name="Rectangle 4"/>
          <p:cNvSpPr/>
          <p:nvPr/>
        </p:nvSpPr>
        <p:spPr>
          <a:xfrm>
            <a:off x="1080770" y="2043430"/>
            <a:ext cx="1161415" cy="354330"/>
          </a:xfrm>
          <a:prstGeom prst="rect">
            <a:avLst/>
          </a:prstGeom>
        </p:spPr>
        <p:txBody>
          <a:bodyPr wrap="none">
            <a:spAutoFit/>
          </a:bodyPr>
          <a:lstStyle/>
          <a:p>
            <a:pPr marL="0" marR="0">
              <a:spcBef>
                <a:spcPts val="0"/>
              </a:spcBef>
              <a:spcAft>
                <a:spcPts val="0"/>
              </a:spcAft>
            </a:pPr>
            <a:r>
              <a:rPr lang="en-US" sz="1800" b="1" u="sng" kern="1200">
                <a:solidFill>
                  <a:srgbClr val="000000"/>
                </a:solidFill>
                <a:effectLst/>
                <a:latin typeface="Arial"/>
                <a:ea typeface="MS Mincho"/>
              </a:rPr>
              <a:t>Proposal</a:t>
            </a:r>
            <a:endParaRPr lang="en-US" sz="1200">
              <a:effectLst/>
              <a:latin typeface="Times New Roman"/>
              <a:ea typeface="MS Mincho"/>
            </a:endParaRPr>
          </a:p>
        </p:txBody>
      </p:sp>
      <p:sp>
        <p:nvSpPr>
          <p:cNvPr id="6" name="Rectangle 5"/>
          <p:cNvSpPr/>
          <p:nvPr/>
        </p:nvSpPr>
        <p:spPr>
          <a:xfrm>
            <a:off x="3419475" y="1974215"/>
            <a:ext cx="1828800" cy="617220"/>
          </a:xfrm>
          <a:prstGeom prst="rect">
            <a:avLst/>
          </a:prstGeom>
        </p:spPr>
        <p:txBody>
          <a:bodyPr wrap="square">
            <a:spAutoFit/>
          </a:bodyPr>
          <a:lstStyle/>
          <a:p>
            <a:pPr marL="0" marR="0" algn="ctr">
              <a:spcBef>
                <a:spcPts val="0"/>
              </a:spcBef>
              <a:spcAft>
                <a:spcPts val="0"/>
              </a:spcAft>
            </a:pPr>
            <a:r>
              <a:rPr lang="en-US" sz="1800" b="1" u="sng" kern="1200">
                <a:solidFill>
                  <a:srgbClr val="000000"/>
                </a:solidFill>
                <a:effectLst/>
                <a:latin typeface="Arial"/>
                <a:ea typeface="MS Mincho"/>
              </a:rPr>
              <a:t>Points of Agreement</a:t>
            </a:r>
            <a:endParaRPr lang="en-US" sz="1200">
              <a:effectLst/>
              <a:latin typeface="Times New Roman"/>
              <a:ea typeface="MS Mincho"/>
            </a:endParaRPr>
          </a:p>
        </p:txBody>
      </p:sp>
      <p:sp>
        <p:nvSpPr>
          <p:cNvPr id="7" name="Rectangle 6"/>
          <p:cNvSpPr/>
          <p:nvPr/>
        </p:nvSpPr>
        <p:spPr>
          <a:xfrm>
            <a:off x="6400165" y="1938020"/>
            <a:ext cx="1855470" cy="617220"/>
          </a:xfrm>
          <a:prstGeom prst="rect">
            <a:avLst/>
          </a:prstGeom>
        </p:spPr>
        <p:txBody>
          <a:bodyPr wrap="square">
            <a:spAutoFit/>
          </a:bodyPr>
          <a:lstStyle/>
          <a:p>
            <a:pPr marL="0" marR="0" algn="ctr">
              <a:spcBef>
                <a:spcPts val="0"/>
              </a:spcBef>
              <a:spcAft>
                <a:spcPts val="0"/>
              </a:spcAft>
            </a:pPr>
            <a:r>
              <a:rPr lang="en-US" sz="1800" b="1" u="sng" kern="1200">
                <a:solidFill>
                  <a:srgbClr val="000000"/>
                </a:solidFill>
                <a:effectLst/>
                <a:latin typeface="Arial"/>
                <a:ea typeface="MS Mincho"/>
              </a:rPr>
              <a:t>Areas for Discussion</a:t>
            </a:r>
            <a:endParaRPr lang="en-US" sz="1200">
              <a:effectLst/>
              <a:latin typeface="Times New Roman"/>
              <a:ea typeface="MS Mincho"/>
            </a:endParaRPr>
          </a:p>
        </p:txBody>
      </p:sp>
      <p:sp>
        <p:nvSpPr>
          <p:cNvPr id="8" name="Rounded Rectangle 7"/>
          <p:cNvSpPr/>
          <p:nvPr/>
        </p:nvSpPr>
        <p:spPr>
          <a:xfrm>
            <a:off x="304800" y="2923540"/>
            <a:ext cx="2618740" cy="282892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a:spcBef>
                <a:spcPts val="0"/>
              </a:spcBef>
              <a:spcAft>
                <a:spcPts val="600"/>
              </a:spcAft>
            </a:pPr>
            <a:r>
              <a:rPr lang="en-US" sz="1350" kern="1200">
                <a:solidFill>
                  <a:srgbClr val="000000"/>
                </a:solidFill>
                <a:effectLst/>
                <a:latin typeface="Arial"/>
                <a:ea typeface="MS Mincho"/>
              </a:rPr>
              <a:t>Sample to allow for statistical inferences</a:t>
            </a:r>
            <a:endParaRPr lang="en-US" sz="1200">
              <a:effectLst/>
              <a:latin typeface="Times New Roman"/>
              <a:ea typeface="MS Mincho"/>
            </a:endParaRPr>
          </a:p>
          <a:p>
            <a:pPr marL="0" marR="0">
              <a:spcBef>
                <a:spcPts val="0"/>
              </a:spcBef>
              <a:spcAft>
                <a:spcPts val="600"/>
              </a:spcAft>
            </a:pPr>
            <a:r>
              <a:rPr lang="en-US" sz="1350" kern="1200">
                <a:solidFill>
                  <a:srgbClr val="000000"/>
                </a:solidFill>
                <a:effectLst/>
                <a:latin typeface="Arial"/>
                <a:ea typeface="MS Mincho"/>
              </a:rPr>
              <a:t>Combined foster care and in-home case sample</a:t>
            </a:r>
            <a:endParaRPr lang="en-US" sz="1200">
              <a:effectLst/>
              <a:latin typeface="Times New Roman"/>
              <a:ea typeface="MS Mincho"/>
            </a:endParaRPr>
          </a:p>
          <a:p>
            <a:pPr marL="0" marR="0">
              <a:spcBef>
                <a:spcPts val="0"/>
              </a:spcBef>
              <a:spcAft>
                <a:spcPts val="600"/>
              </a:spcAft>
            </a:pPr>
            <a:r>
              <a:rPr lang="en-US" sz="1350" kern="1200">
                <a:solidFill>
                  <a:srgbClr val="000000"/>
                </a:solidFill>
                <a:effectLst/>
                <a:latin typeface="Arial"/>
                <a:ea typeface="MS Mincho"/>
              </a:rPr>
              <a:t>Simple random sampling design</a:t>
            </a:r>
            <a:endParaRPr lang="en-US" sz="1200">
              <a:effectLst/>
              <a:latin typeface="Times New Roman"/>
              <a:ea typeface="MS Mincho"/>
            </a:endParaRPr>
          </a:p>
          <a:p>
            <a:pPr marL="0" marR="0">
              <a:spcBef>
                <a:spcPts val="0"/>
              </a:spcBef>
              <a:spcAft>
                <a:spcPts val="600"/>
              </a:spcAft>
            </a:pPr>
            <a:r>
              <a:rPr lang="en-US" sz="1350" kern="1200">
                <a:solidFill>
                  <a:srgbClr val="000000"/>
                </a:solidFill>
                <a:effectLst/>
                <a:latin typeface="Arial"/>
                <a:ea typeface="MS Mincho"/>
              </a:rPr>
              <a:t>Statewide with options for geographic representation</a:t>
            </a:r>
            <a:endParaRPr lang="en-US" sz="1200">
              <a:effectLst/>
              <a:latin typeface="Times New Roman"/>
              <a:ea typeface="MS Mincho"/>
            </a:endParaRPr>
          </a:p>
          <a:p>
            <a:pPr marL="0" marR="0">
              <a:spcBef>
                <a:spcPts val="0"/>
              </a:spcBef>
              <a:spcAft>
                <a:spcPts val="0"/>
              </a:spcAft>
            </a:pPr>
            <a:r>
              <a:rPr lang="en-US" sz="1350" kern="1200">
                <a:solidFill>
                  <a:srgbClr val="000000"/>
                </a:solidFill>
                <a:effectLst/>
                <a:latin typeface="Arial"/>
                <a:ea typeface="MS Mincho"/>
              </a:rPr>
              <a:t>Option to reduce sample size for ongoing program improvement</a:t>
            </a:r>
            <a:endParaRPr lang="en-US" sz="1200">
              <a:effectLst/>
              <a:latin typeface="Times New Roman"/>
              <a:ea typeface="MS Mincho"/>
            </a:endParaRPr>
          </a:p>
        </p:txBody>
      </p:sp>
      <p:sp>
        <p:nvSpPr>
          <p:cNvPr id="9" name="Rounded Rectangle 8"/>
          <p:cNvSpPr/>
          <p:nvPr/>
        </p:nvSpPr>
        <p:spPr>
          <a:xfrm>
            <a:off x="3171825" y="2924175"/>
            <a:ext cx="2362200" cy="2828925"/>
          </a:xfrm>
          <a:prstGeom prst="roundRect">
            <a:avLst/>
          </a:prstGeom>
          <a:solidFill>
            <a:schemeClr val="bg1">
              <a:lumMod val="8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noAutofit/>
          </a:bodyPr>
          <a:lstStyle/>
          <a:p>
            <a:pPr marL="0" marR="0">
              <a:spcBef>
                <a:spcPts val="0"/>
              </a:spcBef>
              <a:spcAft>
                <a:spcPts val="0"/>
              </a:spcAft>
            </a:pPr>
            <a:r>
              <a:rPr lang="en-US" sz="1400" kern="1200">
                <a:solidFill>
                  <a:srgbClr val="000000"/>
                </a:solidFill>
                <a:effectLst/>
                <a:latin typeface="Arial"/>
                <a:ea typeface="MS Mincho"/>
              </a:rPr>
              <a:t>No support for a sampling approach that could eliminate children in rural areas</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 </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No support for reducing sample size for ongoing program improvement</a:t>
            </a:r>
            <a:endParaRPr lang="en-US" sz="1200">
              <a:effectLst/>
              <a:latin typeface="Times New Roman"/>
              <a:ea typeface="MS Mincho"/>
            </a:endParaRPr>
          </a:p>
        </p:txBody>
      </p:sp>
      <p:sp>
        <p:nvSpPr>
          <p:cNvPr id="10" name="Rounded Rectangle 9"/>
          <p:cNvSpPr/>
          <p:nvPr/>
        </p:nvSpPr>
        <p:spPr>
          <a:xfrm>
            <a:off x="5781675" y="2905125"/>
            <a:ext cx="3362325" cy="3114675"/>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a:spcBef>
                <a:spcPts val="0"/>
              </a:spcBef>
              <a:spcAft>
                <a:spcPts val="600"/>
              </a:spcAft>
            </a:pPr>
            <a:r>
              <a:rPr lang="en-US" sz="1350" kern="1200">
                <a:solidFill>
                  <a:srgbClr val="000000"/>
                </a:solidFill>
                <a:effectLst/>
                <a:latin typeface="Arial"/>
                <a:ea typeface="MS Mincho"/>
              </a:rPr>
              <a:t>Should sample size be increased to allow for statistical inferences for foster care and in-home cases?</a:t>
            </a:r>
            <a:endParaRPr lang="en-US" sz="1200">
              <a:effectLst/>
              <a:latin typeface="Times New Roman"/>
              <a:ea typeface="MS Mincho"/>
            </a:endParaRPr>
          </a:p>
          <a:p>
            <a:pPr marL="0" marR="0">
              <a:spcBef>
                <a:spcPts val="0"/>
              </a:spcBef>
              <a:spcAft>
                <a:spcPts val="600"/>
              </a:spcAft>
            </a:pPr>
            <a:r>
              <a:rPr lang="en-US" sz="1350" kern="1200">
                <a:solidFill>
                  <a:srgbClr val="000000"/>
                </a:solidFill>
                <a:effectLst/>
                <a:latin typeface="Arial"/>
                <a:ea typeface="MS Mincho"/>
              </a:rPr>
              <a:t>Is the proposed sample size feasible?</a:t>
            </a:r>
            <a:endParaRPr lang="en-US" sz="1200">
              <a:effectLst/>
              <a:latin typeface="Times New Roman"/>
              <a:ea typeface="MS Mincho"/>
            </a:endParaRPr>
          </a:p>
          <a:p>
            <a:pPr marL="0" marR="0">
              <a:spcBef>
                <a:spcPts val="0"/>
              </a:spcBef>
              <a:spcAft>
                <a:spcPts val="600"/>
              </a:spcAft>
            </a:pPr>
            <a:r>
              <a:rPr lang="en-US" sz="1350" kern="1200">
                <a:solidFill>
                  <a:srgbClr val="000000"/>
                </a:solidFill>
                <a:effectLst/>
                <a:latin typeface="Arial"/>
                <a:ea typeface="MS Mincho"/>
              </a:rPr>
              <a:t>Is the proposed random sampling design feasible?</a:t>
            </a:r>
            <a:endParaRPr lang="en-US" sz="1200">
              <a:effectLst/>
              <a:latin typeface="Times New Roman"/>
              <a:ea typeface="MS Mincho"/>
            </a:endParaRPr>
          </a:p>
          <a:p>
            <a:pPr marL="0" marR="0">
              <a:spcBef>
                <a:spcPts val="0"/>
              </a:spcBef>
              <a:spcAft>
                <a:spcPts val="600"/>
              </a:spcAft>
            </a:pPr>
            <a:r>
              <a:rPr lang="en-US" sz="1350" kern="1200">
                <a:solidFill>
                  <a:srgbClr val="000000"/>
                </a:solidFill>
                <a:effectLst/>
                <a:latin typeface="Arial"/>
                <a:ea typeface="MS Mincho"/>
              </a:rPr>
              <a:t>What are alternative sampling strategies?</a:t>
            </a:r>
            <a:endParaRPr lang="en-US" sz="1200">
              <a:effectLst/>
              <a:latin typeface="Times New Roman"/>
              <a:ea typeface="MS Mincho"/>
            </a:endParaRPr>
          </a:p>
          <a:p>
            <a:pPr marL="0" marR="0">
              <a:spcBef>
                <a:spcPts val="0"/>
              </a:spcBef>
              <a:spcAft>
                <a:spcPts val="0"/>
              </a:spcAft>
            </a:pPr>
            <a:r>
              <a:rPr lang="en-US" sz="1350" kern="1200">
                <a:solidFill>
                  <a:srgbClr val="000000"/>
                </a:solidFill>
                <a:effectLst/>
                <a:latin typeface="Arial"/>
                <a:ea typeface="MS Mincho"/>
              </a:rPr>
              <a:t>Panel suggestion that targeted reviews could have a role in ongoing improvement monitoring.</a:t>
            </a:r>
            <a:endParaRPr lang="en-US" sz="1200">
              <a:effectLst/>
              <a:latin typeface="Times New Roman"/>
              <a:ea typeface="MS Mincho"/>
            </a:endParaRPr>
          </a:p>
        </p:txBody>
      </p:sp>
    </p:spTree>
    <p:extLst>
      <p:ext uri="{BB962C8B-B14F-4D97-AF65-F5344CB8AC3E}">
        <p14:creationId xmlns:p14="http://schemas.microsoft.com/office/powerpoint/2010/main" val="2108853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rmAutofit/>
          </a:bodyPr>
          <a:lstStyle/>
          <a:p>
            <a:r>
              <a:rPr lang="en-US" dirty="0" smtClean="0"/>
              <a:t>Sampling</a:t>
            </a:r>
            <a:endParaRPr lang="en-US" dirty="0"/>
          </a:p>
        </p:txBody>
      </p:sp>
      <p:sp>
        <p:nvSpPr>
          <p:cNvPr id="5" name="Content Placeholder 4"/>
          <p:cNvSpPr>
            <a:spLocks noGrp="1"/>
          </p:cNvSpPr>
          <p:nvPr>
            <p:ph idx="1"/>
          </p:nvPr>
        </p:nvSpPr>
        <p:spPr/>
        <p:txBody>
          <a:bodyPr>
            <a:normAutofit fontScale="77500" lnSpcReduction="20000"/>
          </a:bodyPr>
          <a:lstStyle/>
          <a:p>
            <a:r>
              <a:rPr lang="en-US" dirty="0" smtClean="0"/>
              <a:t>Random selection; or a stratified selection representative of the states demographics and includes the largest metropolitan area.</a:t>
            </a:r>
          </a:p>
          <a:p>
            <a:r>
              <a:rPr lang="en-US" dirty="0" smtClean="0"/>
              <a:t>Minimum of 65 cases served during the sample period (40 foster care cases; 25 in-home cases, including Alternative Response);</a:t>
            </a:r>
          </a:p>
          <a:p>
            <a:r>
              <a:rPr lang="en-US" dirty="0" smtClean="0"/>
              <a:t> Out of home cases must be consistent with the listings reported to AFCARS during the period.</a:t>
            </a:r>
          </a:p>
          <a:p>
            <a:r>
              <a:rPr lang="en-US" dirty="0" smtClean="0"/>
              <a:t>In home cases (including AR) must have been opened for at least 45 consecutive days during the sampling period .</a:t>
            </a:r>
          </a:p>
          <a:p>
            <a:r>
              <a:rPr lang="en-US" dirty="0" smtClean="0"/>
              <a:t>The state must be able to consistently address document case elimination.</a:t>
            </a:r>
            <a:endParaRPr lang="en-US" dirty="0"/>
          </a:p>
        </p:txBody>
      </p:sp>
    </p:spTree>
    <p:extLst>
      <p:ext uri="{BB962C8B-B14F-4D97-AF65-F5344CB8AC3E}">
        <p14:creationId xmlns:p14="http://schemas.microsoft.com/office/powerpoint/2010/main" val="2384979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nvSpPr>
        <p:spPr>
          <a:xfrm>
            <a:off x="685800" y="1089977"/>
            <a:ext cx="8229600" cy="1143000"/>
          </a:xfrm>
          <a:prstGeom prst="rect">
            <a:avLst/>
          </a:prstGeom>
        </p:spPr>
        <p:txBody>
          <a:bodyPr vert="horz" lIns="91440" tIns="45720" rIns="91440" bIns="45720" rtlCol="0" anchor="ctr">
            <a:noAutofit/>
          </a:bodyPr>
          <a:lstStyle/>
          <a:p>
            <a:pPr marL="0" marR="0">
              <a:spcBef>
                <a:spcPts val="0"/>
              </a:spcBef>
              <a:spcAft>
                <a:spcPts val="0"/>
              </a:spcAft>
            </a:pPr>
            <a:r>
              <a:rPr lang="en-US" sz="3600" kern="1200" spc="-100" dirty="0">
                <a:solidFill>
                  <a:srgbClr val="C00000"/>
                </a:solidFill>
                <a:effectLst/>
                <a:latin typeface="Arial"/>
                <a:ea typeface="MS Gothic"/>
              </a:rPr>
              <a:t>Standards for Systemic </a:t>
            </a:r>
            <a:r>
              <a:rPr lang="en-US" sz="3600" kern="1200" spc="-100" dirty="0" smtClean="0">
                <a:solidFill>
                  <a:srgbClr val="C00000"/>
                </a:solidFill>
                <a:effectLst/>
                <a:latin typeface="Arial"/>
                <a:ea typeface="MS Gothic"/>
              </a:rPr>
              <a:t>Measures </a:t>
            </a:r>
            <a:r>
              <a:rPr lang="en-US" sz="3200" kern="1200" spc="-100" dirty="0" smtClean="0">
                <a:solidFill>
                  <a:srgbClr val="C00000"/>
                </a:solidFill>
                <a:effectLst/>
                <a:latin typeface="Arial"/>
                <a:ea typeface="MS Gothic"/>
              </a:rPr>
              <a:t>(issues)</a:t>
            </a:r>
            <a:endParaRPr lang="en-US" sz="1050" dirty="0">
              <a:effectLst/>
              <a:latin typeface="Times New Roman"/>
              <a:ea typeface="MS Mincho"/>
            </a:endParaRPr>
          </a:p>
        </p:txBody>
      </p:sp>
      <p:sp>
        <p:nvSpPr>
          <p:cNvPr id="6" name="Rectangle 5"/>
          <p:cNvSpPr/>
          <p:nvPr/>
        </p:nvSpPr>
        <p:spPr>
          <a:xfrm>
            <a:off x="1319213" y="2295207"/>
            <a:ext cx="1161415" cy="354330"/>
          </a:xfrm>
          <a:prstGeom prst="rect">
            <a:avLst/>
          </a:prstGeom>
        </p:spPr>
        <p:txBody>
          <a:bodyPr wrap="none">
            <a:spAutoFit/>
          </a:bodyPr>
          <a:lstStyle/>
          <a:p>
            <a:pPr marL="0" marR="0">
              <a:spcBef>
                <a:spcPts val="0"/>
              </a:spcBef>
              <a:spcAft>
                <a:spcPts val="0"/>
              </a:spcAft>
            </a:pPr>
            <a:r>
              <a:rPr lang="en-US" sz="1800" b="1" u="sng" kern="1200">
                <a:solidFill>
                  <a:srgbClr val="000000"/>
                </a:solidFill>
                <a:effectLst/>
                <a:latin typeface="Arial"/>
                <a:ea typeface="MS Mincho"/>
              </a:rPr>
              <a:t>Proposal</a:t>
            </a:r>
            <a:endParaRPr lang="en-US" sz="1200">
              <a:effectLst/>
              <a:latin typeface="Times New Roman"/>
              <a:ea typeface="MS Mincho"/>
            </a:endParaRPr>
          </a:p>
        </p:txBody>
      </p:sp>
      <p:sp>
        <p:nvSpPr>
          <p:cNvPr id="7" name="Rectangle 6"/>
          <p:cNvSpPr/>
          <p:nvPr/>
        </p:nvSpPr>
        <p:spPr>
          <a:xfrm>
            <a:off x="3696018" y="2216467"/>
            <a:ext cx="1828800" cy="617220"/>
          </a:xfrm>
          <a:prstGeom prst="rect">
            <a:avLst/>
          </a:prstGeom>
        </p:spPr>
        <p:txBody>
          <a:bodyPr wrap="square">
            <a:spAutoFit/>
          </a:bodyPr>
          <a:lstStyle/>
          <a:p>
            <a:pPr marL="0" marR="0" algn="ctr">
              <a:spcBef>
                <a:spcPts val="0"/>
              </a:spcBef>
              <a:spcAft>
                <a:spcPts val="0"/>
              </a:spcAft>
            </a:pPr>
            <a:r>
              <a:rPr lang="en-US" sz="1800" b="1" u="sng" kern="1200">
                <a:solidFill>
                  <a:srgbClr val="000000"/>
                </a:solidFill>
                <a:effectLst/>
                <a:latin typeface="Arial"/>
                <a:ea typeface="MS Mincho"/>
              </a:rPr>
              <a:t>Points of Agreement</a:t>
            </a:r>
            <a:endParaRPr lang="en-US" sz="1200">
              <a:effectLst/>
              <a:latin typeface="Times New Roman"/>
              <a:ea typeface="MS Mincho"/>
            </a:endParaRPr>
          </a:p>
        </p:txBody>
      </p:sp>
      <p:sp>
        <p:nvSpPr>
          <p:cNvPr id="8" name="Rectangle 7"/>
          <p:cNvSpPr/>
          <p:nvPr/>
        </p:nvSpPr>
        <p:spPr>
          <a:xfrm>
            <a:off x="6248083" y="2189797"/>
            <a:ext cx="1855470" cy="617220"/>
          </a:xfrm>
          <a:prstGeom prst="rect">
            <a:avLst/>
          </a:prstGeom>
        </p:spPr>
        <p:txBody>
          <a:bodyPr wrap="square">
            <a:spAutoFit/>
          </a:bodyPr>
          <a:lstStyle/>
          <a:p>
            <a:pPr marL="0" marR="0" algn="ctr">
              <a:spcBef>
                <a:spcPts val="0"/>
              </a:spcBef>
              <a:spcAft>
                <a:spcPts val="0"/>
              </a:spcAft>
            </a:pPr>
            <a:r>
              <a:rPr lang="en-US" sz="1800" b="1" u="sng" kern="1200">
                <a:solidFill>
                  <a:srgbClr val="000000"/>
                </a:solidFill>
                <a:effectLst/>
                <a:latin typeface="Arial"/>
                <a:ea typeface="MS Mincho"/>
              </a:rPr>
              <a:t>Areas for Discussion</a:t>
            </a:r>
            <a:endParaRPr lang="en-US" sz="1200">
              <a:effectLst/>
              <a:latin typeface="Times New Roman"/>
              <a:ea typeface="MS Mincho"/>
            </a:endParaRPr>
          </a:p>
        </p:txBody>
      </p:sp>
      <p:sp>
        <p:nvSpPr>
          <p:cNvPr id="9" name="Rounded Rectangle 8"/>
          <p:cNvSpPr/>
          <p:nvPr/>
        </p:nvSpPr>
        <p:spPr>
          <a:xfrm>
            <a:off x="533718" y="3158172"/>
            <a:ext cx="2618740" cy="260985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spcBef>
                <a:spcPts val="0"/>
              </a:spcBef>
              <a:spcAft>
                <a:spcPts val="600"/>
              </a:spcAft>
            </a:pPr>
            <a:r>
              <a:rPr lang="en-US" sz="1300" kern="1200">
                <a:solidFill>
                  <a:srgbClr val="000000"/>
                </a:solidFill>
                <a:effectLst/>
                <a:latin typeface="Arial"/>
                <a:ea typeface="MS Mincho"/>
              </a:rPr>
              <a:t>The State’s CQI system would identify sources for quantifiable data for items TR1 – TR4 and FAP 2.</a:t>
            </a:r>
            <a:endParaRPr lang="en-US" sz="1200">
              <a:effectLst/>
              <a:latin typeface="Times New Roman"/>
              <a:ea typeface="MS Mincho"/>
            </a:endParaRPr>
          </a:p>
          <a:p>
            <a:pPr marL="0" marR="0">
              <a:spcBef>
                <a:spcPts val="0"/>
              </a:spcBef>
              <a:spcAft>
                <a:spcPts val="600"/>
              </a:spcAft>
            </a:pPr>
            <a:r>
              <a:rPr lang="en-US" sz="1300" kern="1200">
                <a:solidFill>
                  <a:srgbClr val="000000"/>
                </a:solidFill>
                <a:effectLst/>
                <a:latin typeface="Arial"/>
                <a:ea typeface="MS Mincho"/>
              </a:rPr>
              <a:t>A single standard is applied to all systemic capacity items.  </a:t>
            </a:r>
            <a:endParaRPr lang="en-US" sz="1200">
              <a:effectLst/>
              <a:latin typeface="Times New Roman"/>
              <a:ea typeface="MS Mincho"/>
            </a:endParaRPr>
          </a:p>
        </p:txBody>
      </p:sp>
      <p:sp>
        <p:nvSpPr>
          <p:cNvPr id="10" name="Rounded Rectangle 9"/>
          <p:cNvSpPr/>
          <p:nvPr/>
        </p:nvSpPr>
        <p:spPr>
          <a:xfrm>
            <a:off x="3438843" y="3158172"/>
            <a:ext cx="2362200" cy="2590800"/>
          </a:xfrm>
          <a:prstGeom prst="roundRect">
            <a:avLst/>
          </a:prstGeom>
          <a:solidFill>
            <a:schemeClr val="bg1">
              <a:lumMod val="8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a:spcBef>
                <a:spcPts val="0"/>
              </a:spcBef>
              <a:spcAft>
                <a:spcPts val="0"/>
              </a:spcAft>
            </a:pPr>
            <a:r>
              <a:rPr lang="en-US" sz="1300" kern="1200">
                <a:solidFill>
                  <a:srgbClr val="000000"/>
                </a:solidFill>
                <a:effectLst/>
                <a:latin typeface="Arial"/>
                <a:ea typeface="MS Mincho"/>
              </a:rPr>
              <a:t>The prior method of assessing systemic measures was subjective.</a:t>
            </a:r>
            <a:br>
              <a:rPr lang="en-US" sz="1300" kern="1200">
                <a:solidFill>
                  <a:srgbClr val="000000"/>
                </a:solidFill>
                <a:effectLst/>
                <a:latin typeface="Arial"/>
                <a:ea typeface="MS Mincho"/>
              </a:rPr>
            </a:br>
            <a:endParaRPr lang="en-US" sz="1200">
              <a:effectLst/>
              <a:latin typeface="Times New Roman"/>
              <a:ea typeface="MS Mincho"/>
            </a:endParaRPr>
          </a:p>
          <a:p>
            <a:pPr marL="0" marR="0">
              <a:spcBef>
                <a:spcPts val="0"/>
              </a:spcBef>
              <a:spcAft>
                <a:spcPts val="0"/>
              </a:spcAft>
            </a:pPr>
            <a:r>
              <a:rPr lang="en-US" sz="1300" kern="1200">
                <a:solidFill>
                  <a:srgbClr val="000000"/>
                </a:solidFill>
                <a:effectLst/>
                <a:latin typeface="Arial"/>
                <a:ea typeface="MS Mincho"/>
              </a:rPr>
              <a:t>The evidence connecting the systemic factors to family outcomes is limited.</a:t>
            </a:r>
            <a:endParaRPr lang="en-US" sz="1200">
              <a:effectLst/>
              <a:latin typeface="Times New Roman"/>
              <a:ea typeface="MS Mincho"/>
            </a:endParaRPr>
          </a:p>
        </p:txBody>
      </p:sp>
      <p:sp>
        <p:nvSpPr>
          <p:cNvPr id="11" name="Rounded Rectangle 10"/>
          <p:cNvSpPr/>
          <p:nvPr/>
        </p:nvSpPr>
        <p:spPr>
          <a:xfrm>
            <a:off x="5928678" y="3158172"/>
            <a:ext cx="2681605" cy="25908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spcBef>
                <a:spcPts val="0"/>
              </a:spcBef>
              <a:spcAft>
                <a:spcPts val="0"/>
              </a:spcAft>
            </a:pPr>
            <a:r>
              <a:rPr lang="en-US" sz="1300" kern="1200">
                <a:solidFill>
                  <a:srgbClr val="000000"/>
                </a:solidFill>
                <a:effectLst/>
                <a:latin typeface="Arial"/>
                <a:ea typeface="MS Mincho"/>
              </a:rPr>
              <a:t>What is the recommended standard and why?</a:t>
            </a:r>
            <a:endParaRPr lang="en-US" sz="1200">
              <a:effectLst/>
              <a:latin typeface="Times New Roman"/>
              <a:ea typeface="MS Mincho"/>
            </a:endParaRPr>
          </a:p>
          <a:p>
            <a:pPr marL="457200" marR="0" indent="-228600">
              <a:spcBef>
                <a:spcPts val="0"/>
              </a:spcBef>
              <a:spcAft>
                <a:spcPts val="0"/>
              </a:spcAft>
              <a:tabLst>
                <a:tab pos="457200" algn="l"/>
              </a:tabLst>
            </a:pPr>
            <a:r>
              <a:rPr lang="en-US" sz="1300" kern="1200">
                <a:solidFill>
                  <a:srgbClr val="000000"/>
                </a:solidFill>
                <a:effectLst/>
                <a:latin typeface="Arial"/>
                <a:ea typeface="Cambria"/>
                <a:cs typeface="Times New Roman"/>
              </a:rPr>
              <a:t>90%</a:t>
            </a:r>
            <a:endParaRPr lang="en-US" sz="1100">
              <a:effectLst/>
              <a:ea typeface="Cambria"/>
              <a:cs typeface="Times New Roman"/>
            </a:endParaRPr>
          </a:p>
          <a:p>
            <a:pPr marL="457200" marR="0" indent="-228600">
              <a:spcBef>
                <a:spcPts val="0"/>
              </a:spcBef>
              <a:spcAft>
                <a:spcPts val="0"/>
              </a:spcAft>
              <a:tabLst>
                <a:tab pos="457200" algn="l"/>
              </a:tabLst>
            </a:pPr>
            <a:r>
              <a:rPr lang="en-US" sz="1300" kern="1200">
                <a:solidFill>
                  <a:srgbClr val="000000"/>
                </a:solidFill>
                <a:effectLst/>
                <a:latin typeface="Arial"/>
                <a:ea typeface="Cambria"/>
                <a:cs typeface="Times New Roman"/>
              </a:rPr>
              <a:t>75%</a:t>
            </a:r>
            <a:br>
              <a:rPr lang="en-US" sz="1300" kern="1200">
                <a:solidFill>
                  <a:srgbClr val="000000"/>
                </a:solidFill>
                <a:effectLst/>
                <a:latin typeface="Arial"/>
                <a:ea typeface="Cambria"/>
                <a:cs typeface="Times New Roman"/>
              </a:rPr>
            </a:br>
            <a:endParaRPr lang="en-US" sz="1100">
              <a:effectLst/>
              <a:ea typeface="Cambria"/>
              <a:cs typeface="Times New Roman"/>
            </a:endParaRPr>
          </a:p>
          <a:p>
            <a:pPr marL="0" marR="0">
              <a:spcBef>
                <a:spcPts val="0"/>
              </a:spcBef>
              <a:spcAft>
                <a:spcPts val="0"/>
              </a:spcAft>
            </a:pPr>
            <a:r>
              <a:rPr lang="en-US" sz="1300" kern="1200">
                <a:solidFill>
                  <a:srgbClr val="000000"/>
                </a:solidFill>
                <a:effectLst/>
                <a:latin typeface="Arial"/>
                <a:ea typeface="MS Mincho"/>
              </a:rPr>
              <a:t>Should the standard be different for systemic capacity items assessed through case review?</a:t>
            </a:r>
            <a:endParaRPr lang="en-US" sz="1200">
              <a:effectLst/>
              <a:latin typeface="Times New Roman"/>
              <a:ea typeface="MS Mincho"/>
            </a:endParaRPr>
          </a:p>
        </p:txBody>
      </p:sp>
    </p:spTree>
    <p:extLst>
      <p:ext uri="{BB962C8B-B14F-4D97-AF65-F5344CB8AC3E}">
        <p14:creationId xmlns:p14="http://schemas.microsoft.com/office/powerpoint/2010/main" val="707331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1143000"/>
          </a:xfrm>
        </p:spPr>
        <p:txBody>
          <a:bodyPr/>
          <a:lstStyle/>
          <a:p>
            <a:r>
              <a:rPr lang="en-US" dirty="0" smtClean="0"/>
              <a:t>Purpose of the Presentation</a:t>
            </a:r>
            <a:endParaRPr lang="en-US" dirty="0"/>
          </a:p>
        </p:txBody>
      </p:sp>
      <p:sp>
        <p:nvSpPr>
          <p:cNvPr id="3" name="Content Placeholder 2"/>
          <p:cNvSpPr>
            <a:spLocks noGrp="1"/>
          </p:cNvSpPr>
          <p:nvPr>
            <p:ph idx="1"/>
          </p:nvPr>
        </p:nvSpPr>
        <p:spPr>
          <a:xfrm>
            <a:off x="609600" y="1981200"/>
            <a:ext cx="8229600" cy="4095571"/>
          </a:xfrm>
        </p:spPr>
        <p:txBody>
          <a:bodyPr/>
          <a:lstStyle/>
          <a:p>
            <a:r>
              <a:rPr lang="en-US" dirty="0" smtClean="0"/>
              <a:t>To stimulate thinking and discussion about:</a:t>
            </a:r>
          </a:p>
          <a:p>
            <a:pPr lvl="1"/>
            <a:r>
              <a:rPr lang="en-US" dirty="0" smtClean="0"/>
              <a:t>What is the meaning of CFSR 3?</a:t>
            </a:r>
          </a:p>
          <a:p>
            <a:pPr lvl="1"/>
            <a:r>
              <a:rPr lang="en-US" dirty="0" smtClean="0"/>
              <a:t>Does it create new opportunities for SSW University-Agency Partnerships?</a:t>
            </a:r>
          </a:p>
          <a:p>
            <a:pPr lvl="1"/>
            <a:r>
              <a:rPr lang="en-US" dirty="0" smtClean="0"/>
              <a:t>Does it suggest changes in SW Education?</a:t>
            </a:r>
            <a:endParaRPr lang="en-US" dirty="0"/>
          </a:p>
        </p:txBody>
      </p:sp>
    </p:spTree>
    <p:extLst>
      <p:ext uri="{BB962C8B-B14F-4D97-AF65-F5344CB8AC3E}">
        <p14:creationId xmlns:p14="http://schemas.microsoft.com/office/powerpoint/2010/main" val="29333945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914400"/>
          </a:xfrm>
        </p:spPr>
        <p:txBody>
          <a:bodyPr>
            <a:normAutofit/>
          </a:bodyPr>
          <a:lstStyle/>
          <a:p>
            <a:r>
              <a:rPr lang="en-US" sz="3600" dirty="0" smtClean="0"/>
              <a:t>Implications</a:t>
            </a:r>
            <a:endParaRPr lang="en-US" sz="3600" dirty="0"/>
          </a:p>
        </p:txBody>
      </p:sp>
      <p:sp>
        <p:nvSpPr>
          <p:cNvPr id="3" name="Content Placeholder 2"/>
          <p:cNvSpPr>
            <a:spLocks noGrp="1"/>
          </p:cNvSpPr>
          <p:nvPr>
            <p:ph idx="1"/>
          </p:nvPr>
        </p:nvSpPr>
        <p:spPr>
          <a:xfrm>
            <a:off x="457200" y="1676400"/>
            <a:ext cx="8229600" cy="4449763"/>
          </a:xfrm>
        </p:spPr>
        <p:txBody>
          <a:bodyPr>
            <a:normAutofit fontScale="77500" lnSpcReduction="20000"/>
          </a:bodyPr>
          <a:lstStyle/>
          <a:p>
            <a:pPr marL="514350" indent="-514350">
              <a:buFont typeface="+mj-lt"/>
              <a:buAutoNum type="arabicPeriod"/>
            </a:pPr>
            <a:endParaRPr lang="en-US" dirty="0" smtClean="0"/>
          </a:p>
          <a:p>
            <a:pPr marL="514350" indent="-514350">
              <a:buFont typeface="+mj-lt"/>
              <a:buAutoNum type="arabicPeriod"/>
            </a:pPr>
            <a:r>
              <a:rPr lang="en-US" dirty="0"/>
              <a:t>The measures are simpler </a:t>
            </a:r>
            <a:r>
              <a:rPr lang="en-US" dirty="0" smtClean="0"/>
              <a:t>which </a:t>
            </a:r>
            <a:r>
              <a:rPr lang="en-US" dirty="0"/>
              <a:t>will help in explaining what they mean to all the various audiences - this </a:t>
            </a:r>
            <a:r>
              <a:rPr lang="en-US" dirty="0" smtClean="0"/>
              <a:t>should make </a:t>
            </a:r>
            <a:r>
              <a:rPr lang="en-US" dirty="0"/>
              <a:t>it clearer to develop strategies </a:t>
            </a:r>
            <a:r>
              <a:rPr lang="en-US" dirty="0" smtClean="0"/>
              <a:t>to influence outcomes. </a:t>
            </a:r>
          </a:p>
          <a:p>
            <a:pPr marL="514350" indent="-514350">
              <a:buFont typeface="+mj-lt"/>
              <a:buAutoNum type="arabicPeriod"/>
            </a:pPr>
            <a:r>
              <a:rPr lang="en-US" dirty="0" smtClean="0"/>
              <a:t>Opportunities for SSWs to increase their role regarding development and implementation of CQI processes</a:t>
            </a:r>
          </a:p>
          <a:p>
            <a:pPr marL="514350" indent="-514350">
              <a:buFont typeface="+mj-lt"/>
              <a:buAutoNum type="arabicPeriod"/>
            </a:pPr>
            <a:r>
              <a:rPr lang="en-US" dirty="0" smtClean="0"/>
              <a:t>Opportunities to work with state partners on the importance of understanding the trajectory of children into and through the service systems</a:t>
            </a:r>
          </a:p>
          <a:p>
            <a:pPr marL="514350" indent="-514350">
              <a:buFont typeface="+mj-lt"/>
              <a:buAutoNum type="arabicPeriod"/>
            </a:pPr>
            <a:r>
              <a:rPr lang="en-US" dirty="0" smtClean="0"/>
              <a:t>Greater focus on CQI in social work education</a:t>
            </a:r>
          </a:p>
          <a:p>
            <a:pPr marL="514350" indent="-514350">
              <a:buFont typeface="+mj-lt"/>
              <a:buAutoNum type="arabicPeriod"/>
            </a:pPr>
            <a:r>
              <a:rPr lang="en-US" dirty="0" smtClean="0"/>
              <a:t>Critiquing CFSR 3 or Designing CFSR 4 could become a useful activity for a research or CWS course</a:t>
            </a:r>
          </a:p>
          <a:p>
            <a:pPr marL="514350" indent="-514350">
              <a:buFont typeface="+mj-lt"/>
              <a:buAutoNum type="arabicPeriod"/>
            </a:pPr>
            <a:endParaRPr lang="en-US" dirty="0"/>
          </a:p>
        </p:txBody>
      </p:sp>
    </p:spTree>
    <p:extLst>
      <p:ext uri="{BB962C8B-B14F-4D97-AF65-F5344CB8AC3E}">
        <p14:creationId xmlns:p14="http://schemas.microsoft.com/office/powerpoint/2010/main" val="80969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838200"/>
          </a:xfrm>
        </p:spPr>
        <p:txBody>
          <a:bodyPr/>
          <a:lstStyle/>
          <a:p>
            <a:r>
              <a:rPr lang="en-US" dirty="0" smtClean="0"/>
              <a:t>CFSR 3 Guiding Principles</a:t>
            </a:r>
            <a:endParaRPr lang="en-US" dirty="0"/>
          </a:p>
        </p:txBody>
      </p:sp>
      <p:sp>
        <p:nvSpPr>
          <p:cNvPr id="3" name="Content Placeholder 2"/>
          <p:cNvSpPr>
            <a:spLocks noGrp="1"/>
          </p:cNvSpPr>
          <p:nvPr>
            <p:ph idx="1"/>
          </p:nvPr>
        </p:nvSpPr>
        <p:spPr>
          <a:xfrm>
            <a:off x="609600" y="1752600"/>
            <a:ext cx="8458200" cy="5029200"/>
          </a:xfrm>
        </p:spPr>
        <p:txBody>
          <a:bodyPr>
            <a:normAutofit fontScale="85000" lnSpcReduction="20000"/>
          </a:bodyPr>
          <a:lstStyle/>
          <a:p>
            <a:pPr lvl="0"/>
            <a:r>
              <a:rPr lang="en-US" dirty="0" smtClean="0"/>
              <a:t>States </a:t>
            </a:r>
            <a:r>
              <a:rPr lang="en-US" dirty="0"/>
              <a:t>and the Federal Government are unified in a commitment to safety, permanency, and well-being for the children served by the public child welfare system.</a:t>
            </a:r>
          </a:p>
          <a:p>
            <a:pPr lvl="0"/>
            <a:r>
              <a:rPr lang="en-US" dirty="0"/>
              <a:t>The CFSRs have led to the identification of opportunities </a:t>
            </a:r>
            <a:r>
              <a:rPr lang="en-US" dirty="0" smtClean="0"/>
              <a:t>for:</a:t>
            </a:r>
            <a:endParaRPr lang="en-US" dirty="0"/>
          </a:p>
          <a:p>
            <a:pPr lvl="1"/>
            <a:r>
              <a:rPr lang="en-US" dirty="0" smtClean="0"/>
              <a:t>1. program </a:t>
            </a:r>
            <a:r>
              <a:rPr lang="en-US" dirty="0"/>
              <a:t>improvement </a:t>
            </a:r>
            <a:r>
              <a:rPr lang="en-US" dirty="0" smtClean="0"/>
              <a:t> </a:t>
            </a:r>
          </a:p>
          <a:p>
            <a:pPr lvl="1"/>
            <a:r>
              <a:rPr lang="en-US" dirty="0" smtClean="0"/>
              <a:t>2. improvement </a:t>
            </a:r>
            <a:r>
              <a:rPr lang="en-US" dirty="0"/>
              <a:t>in outcomes for children and families.</a:t>
            </a:r>
          </a:p>
          <a:p>
            <a:pPr lvl="0"/>
            <a:r>
              <a:rPr lang="en-US" dirty="0" smtClean="0"/>
              <a:t>Further improvements in the CFSR and in the related CQI processes are critical to the continued CWs advances</a:t>
            </a:r>
          </a:p>
          <a:p>
            <a:pPr lvl="1"/>
            <a:r>
              <a:rPr lang="en-US" dirty="0" smtClean="0"/>
              <a:t>Scientifically valid</a:t>
            </a:r>
          </a:p>
          <a:p>
            <a:pPr lvl="1"/>
            <a:r>
              <a:rPr lang="en-US" dirty="0" smtClean="0"/>
              <a:t>Feasible</a:t>
            </a:r>
          </a:p>
          <a:p>
            <a:pPr lvl="1"/>
            <a:r>
              <a:rPr lang="en-US" dirty="0" smtClean="0"/>
              <a:t>Understandable</a:t>
            </a:r>
          </a:p>
          <a:p>
            <a:pPr lvl="1"/>
            <a:r>
              <a:rPr lang="en-US" dirty="0" smtClean="0"/>
              <a:t>Meet All Federal Requirements</a:t>
            </a:r>
            <a:endParaRPr lang="en-US" dirty="0"/>
          </a:p>
        </p:txBody>
      </p:sp>
    </p:spTree>
    <p:extLst>
      <p:ext uri="{BB962C8B-B14F-4D97-AF65-F5344CB8AC3E}">
        <p14:creationId xmlns:p14="http://schemas.microsoft.com/office/powerpoint/2010/main" val="198734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nvSpPr>
        <p:spPr>
          <a:xfrm>
            <a:off x="1094740" y="609600"/>
            <a:ext cx="7620000" cy="868045"/>
          </a:xfrm>
          <a:prstGeom prst="rect">
            <a:avLst/>
          </a:prstGeom>
        </p:spPr>
        <p:txBody>
          <a:bodyPr vert="horz" lIns="91440" tIns="45720" rIns="91440" bIns="45720" rtlCol="0" anchor="ctr">
            <a:noAutofit/>
          </a:bodyPr>
          <a:lstStyle/>
          <a:p>
            <a:pPr marL="0" marR="0" algn="ctr">
              <a:spcBef>
                <a:spcPts val="0"/>
              </a:spcBef>
              <a:spcAft>
                <a:spcPts val="0"/>
              </a:spcAft>
            </a:pPr>
            <a:r>
              <a:rPr lang="en-US" sz="3600" kern="1200" spc="-100" dirty="0">
                <a:solidFill>
                  <a:srgbClr val="C00000"/>
                </a:solidFill>
                <a:effectLst/>
                <a:latin typeface="Arial"/>
                <a:ea typeface="MS Gothic"/>
              </a:rPr>
              <a:t>National </a:t>
            </a:r>
            <a:r>
              <a:rPr lang="en-US" sz="3600" kern="1200" spc="-100" dirty="0" smtClean="0">
                <a:solidFill>
                  <a:srgbClr val="C00000"/>
                </a:solidFill>
                <a:effectLst/>
                <a:latin typeface="Arial"/>
                <a:ea typeface="MS Gothic"/>
              </a:rPr>
              <a:t>Standards (Issues)</a:t>
            </a:r>
            <a:endParaRPr lang="en-US" sz="1200" dirty="0">
              <a:effectLst/>
              <a:latin typeface="Times New Roman"/>
              <a:ea typeface="MS Mincho"/>
            </a:endParaRPr>
          </a:p>
        </p:txBody>
      </p:sp>
      <p:sp>
        <p:nvSpPr>
          <p:cNvPr id="5" name="Slide Number Placeholder 3"/>
          <p:cNvSpPr>
            <a:spLocks noGrp="1"/>
          </p:cNvSpPr>
          <p:nvPr/>
        </p:nvSpPr>
        <p:spPr>
          <a:xfrm>
            <a:off x="9232265" y="6086475"/>
            <a:ext cx="548640" cy="396240"/>
          </a:xfrm>
          <a:prstGeom prst="bracketPair">
            <a:avLst>
              <a:gd name="adj" fmla="val 17949"/>
            </a:avLst>
          </a:prstGeom>
          <a:ln w="19050">
            <a:solidFill>
              <a:srgbClr val="FFFFFF"/>
            </a:solidFill>
          </a:ln>
        </p:spPr>
        <p:txBody>
          <a:bodyPr vert="horz" lIns="0" tIns="0" rIns="0" bIns="0" rtlCol="0" anchor="ctr"/>
          <a:lstStyle/>
          <a:p>
            <a:pPr marL="0" marR="0" algn="ctr">
              <a:spcBef>
                <a:spcPts val="0"/>
              </a:spcBef>
              <a:spcAft>
                <a:spcPts val="0"/>
              </a:spcAft>
            </a:pPr>
            <a:r>
              <a:rPr lang="en-US" sz="1800" kern="1200">
                <a:solidFill>
                  <a:srgbClr val="FFFFFF"/>
                </a:solidFill>
                <a:effectLst/>
                <a:latin typeface="Cambria"/>
                <a:ea typeface="MS Mincho"/>
                <a:cs typeface="Times New Roman"/>
              </a:rPr>
              <a:t>4</a:t>
            </a:r>
            <a:endParaRPr lang="en-US" sz="1200">
              <a:effectLst/>
              <a:latin typeface="Times New Roman"/>
              <a:ea typeface="MS Mincho"/>
            </a:endParaRPr>
          </a:p>
        </p:txBody>
      </p:sp>
      <p:sp>
        <p:nvSpPr>
          <p:cNvPr id="6" name="TextBox 6"/>
          <p:cNvSpPr txBox="1"/>
          <p:nvPr/>
        </p:nvSpPr>
        <p:spPr>
          <a:xfrm>
            <a:off x="1263015" y="1437640"/>
            <a:ext cx="1447800" cy="354330"/>
          </a:xfrm>
          <a:prstGeom prst="rect">
            <a:avLst/>
          </a:prstGeom>
          <a:noFill/>
        </p:spPr>
        <p:txBody>
          <a:bodyPr wrap="square" rtlCol="0">
            <a:spAutoFit/>
          </a:bodyPr>
          <a:lstStyle/>
          <a:p>
            <a:pPr marL="0" marR="0" algn="ctr">
              <a:spcBef>
                <a:spcPts val="0"/>
              </a:spcBef>
              <a:spcAft>
                <a:spcPts val="0"/>
              </a:spcAft>
            </a:pPr>
            <a:r>
              <a:rPr lang="en-US" sz="1800" b="1" u="sng" kern="1200">
                <a:solidFill>
                  <a:srgbClr val="000000"/>
                </a:solidFill>
                <a:effectLst/>
                <a:latin typeface="Arial"/>
                <a:ea typeface="MS Mincho"/>
              </a:rPr>
              <a:t>Proposal</a:t>
            </a:r>
            <a:endParaRPr lang="en-US" sz="1200">
              <a:effectLst/>
              <a:latin typeface="Times New Roman"/>
              <a:ea typeface="MS Mincho"/>
            </a:endParaRPr>
          </a:p>
        </p:txBody>
      </p:sp>
      <p:sp>
        <p:nvSpPr>
          <p:cNvPr id="7" name="Rounded Rectangle 6"/>
          <p:cNvSpPr/>
          <p:nvPr/>
        </p:nvSpPr>
        <p:spPr>
          <a:xfrm>
            <a:off x="1094740" y="2037715"/>
            <a:ext cx="1828800" cy="9906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b="1" kern="1200">
                <a:solidFill>
                  <a:srgbClr val="000000"/>
                </a:solidFill>
                <a:effectLst/>
                <a:latin typeface="Arial"/>
                <a:ea typeface="MS Mincho"/>
              </a:rPr>
              <a:t>Input</a:t>
            </a:r>
            <a:endParaRPr lang="en-US" sz="1200">
              <a:effectLst/>
              <a:latin typeface="Times New Roman"/>
              <a:ea typeface="MS Mincho"/>
            </a:endParaRPr>
          </a:p>
          <a:p>
            <a:pPr marL="0" marR="0" algn="ctr">
              <a:spcBef>
                <a:spcPts val="0"/>
              </a:spcBef>
              <a:spcAft>
                <a:spcPts val="0"/>
              </a:spcAft>
            </a:pPr>
            <a:r>
              <a:rPr lang="en-US" sz="1200" kern="1200">
                <a:solidFill>
                  <a:srgbClr val="000000"/>
                </a:solidFill>
                <a:effectLst/>
                <a:latin typeface="Arial"/>
                <a:ea typeface="MS Mincho"/>
              </a:rPr>
              <a:t>Aggregate administrative data on safety and permanency</a:t>
            </a:r>
            <a:endParaRPr lang="en-US" sz="1200">
              <a:effectLst/>
              <a:latin typeface="Times New Roman"/>
              <a:ea typeface="MS Mincho"/>
            </a:endParaRPr>
          </a:p>
        </p:txBody>
      </p:sp>
      <p:sp>
        <p:nvSpPr>
          <p:cNvPr id="8" name="Rounded Rectangle 7"/>
          <p:cNvSpPr/>
          <p:nvPr/>
        </p:nvSpPr>
        <p:spPr>
          <a:xfrm>
            <a:off x="1066800" y="3666490"/>
            <a:ext cx="1828800" cy="9906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200" b="1" kern="1200">
                <a:solidFill>
                  <a:srgbClr val="000000"/>
                </a:solidFill>
                <a:effectLst/>
                <a:latin typeface="Arial"/>
                <a:ea typeface="MS Mincho"/>
              </a:rPr>
              <a:t>Applied Methodology </a:t>
            </a:r>
            <a:endParaRPr lang="en-US" sz="1200">
              <a:effectLst/>
              <a:latin typeface="Times New Roman"/>
              <a:ea typeface="MS Mincho"/>
            </a:endParaRPr>
          </a:p>
          <a:p>
            <a:pPr marL="0" marR="0" algn="ctr">
              <a:spcBef>
                <a:spcPts val="0"/>
              </a:spcBef>
              <a:spcAft>
                <a:spcPts val="0"/>
              </a:spcAft>
            </a:pPr>
            <a:r>
              <a:rPr lang="en-US" sz="1200" kern="1200">
                <a:solidFill>
                  <a:srgbClr val="000000"/>
                </a:solidFill>
                <a:effectLst/>
                <a:latin typeface="Arial"/>
                <a:ea typeface="MS Mincho"/>
              </a:rPr>
              <a:t>Multi-level Model</a:t>
            </a:r>
            <a:endParaRPr lang="en-US" sz="1200">
              <a:effectLst/>
              <a:latin typeface="Times New Roman"/>
              <a:ea typeface="MS Mincho"/>
            </a:endParaRPr>
          </a:p>
          <a:p>
            <a:pPr marL="0" marR="0" algn="ctr">
              <a:spcBef>
                <a:spcPts val="0"/>
              </a:spcBef>
              <a:spcAft>
                <a:spcPts val="0"/>
              </a:spcAft>
            </a:pPr>
            <a:r>
              <a:rPr lang="en-US" sz="1200" kern="1200">
                <a:solidFill>
                  <a:srgbClr val="000000"/>
                </a:solidFill>
                <a:effectLst/>
                <a:latin typeface="Arial"/>
                <a:ea typeface="MS Mincho"/>
              </a:rPr>
              <a:t>Risk Adjusted</a:t>
            </a:r>
            <a:endParaRPr lang="en-US" sz="1200">
              <a:effectLst/>
              <a:latin typeface="Times New Roman"/>
              <a:ea typeface="MS Mincho"/>
            </a:endParaRPr>
          </a:p>
        </p:txBody>
      </p:sp>
      <p:sp>
        <p:nvSpPr>
          <p:cNvPr id="9" name="Rounded Rectangle 8"/>
          <p:cNvSpPr/>
          <p:nvPr/>
        </p:nvSpPr>
        <p:spPr>
          <a:xfrm>
            <a:off x="1066800" y="5390515"/>
            <a:ext cx="1828800" cy="12192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600" b="1" kern="1200">
                <a:solidFill>
                  <a:srgbClr val="000000"/>
                </a:solidFill>
                <a:effectLst/>
                <a:latin typeface="Arial"/>
                <a:ea typeface="MS Mincho"/>
              </a:rPr>
              <a:t>Output</a:t>
            </a:r>
            <a:endParaRPr lang="en-US" sz="1200">
              <a:effectLst/>
              <a:latin typeface="Times New Roman"/>
              <a:ea typeface="MS Mincho"/>
            </a:endParaRPr>
          </a:p>
          <a:p>
            <a:pPr marL="0" marR="0" algn="ctr">
              <a:spcBef>
                <a:spcPts val="0"/>
              </a:spcBef>
              <a:spcAft>
                <a:spcPts val="0"/>
              </a:spcAft>
            </a:pPr>
            <a:r>
              <a:rPr lang="en-US" sz="1200" kern="1200">
                <a:solidFill>
                  <a:srgbClr val="000000"/>
                </a:solidFill>
                <a:effectLst/>
                <a:latin typeface="Arial"/>
                <a:ea typeface="MS Mincho"/>
              </a:rPr>
              <a:t>Set National Standard at national average</a:t>
            </a:r>
            <a:endParaRPr lang="en-US" sz="1200">
              <a:effectLst/>
              <a:latin typeface="Times New Roman"/>
              <a:ea typeface="MS Mincho"/>
            </a:endParaRPr>
          </a:p>
          <a:p>
            <a:pPr marL="0" marR="0" algn="ctr">
              <a:spcBef>
                <a:spcPts val="0"/>
              </a:spcBef>
              <a:spcAft>
                <a:spcPts val="0"/>
              </a:spcAft>
            </a:pPr>
            <a:r>
              <a:rPr lang="en-US" sz="1200" kern="1200">
                <a:solidFill>
                  <a:srgbClr val="000000"/>
                </a:solidFill>
                <a:effectLst/>
                <a:latin typeface="Arial"/>
                <a:ea typeface="MS Mincho"/>
              </a:rPr>
              <a:t>for all measures</a:t>
            </a:r>
            <a:endParaRPr lang="en-US" sz="1200">
              <a:effectLst/>
              <a:latin typeface="Times New Roman"/>
              <a:ea typeface="MS Mincho"/>
            </a:endParaRPr>
          </a:p>
        </p:txBody>
      </p:sp>
      <p:sp>
        <p:nvSpPr>
          <p:cNvPr id="10" name="Right Arrow 9"/>
          <p:cNvSpPr/>
          <p:nvPr/>
        </p:nvSpPr>
        <p:spPr>
          <a:xfrm rot="5400000">
            <a:off x="1828482" y="3139758"/>
            <a:ext cx="273685" cy="228600"/>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1" name="Right Arrow 10"/>
          <p:cNvSpPr/>
          <p:nvPr/>
        </p:nvSpPr>
        <p:spPr>
          <a:xfrm rot="5400000">
            <a:off x="1821497" y="4879023"/>
            <a:ext cx="273685" cy="228600"/>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2" name="TextBox 14"/>
          <p:cNvSpPr txBox="1"/>
          <p:nvPr/>
        </p:nvSpPr>
        <p:spPr>
          <a:xfrm>
            <a:off x="3672840" y="1304925"/>
            <a:ext cx="1752600" cy="617220"/>
          </a:xfrm>
          <a:prstGeom prst="rect">
            <a:avLst/>
          </a:prstGeom>
          <a:noFill/>
        </p:spPr>
        <p:txBody>
          <a:bodyPr wrap="square" rtlCol="0">
            <a:spAutoFit/>
          </a:bodyPr>
          <a:lstStyle/>
          <a:p>
            <a:pPr marL="0" marR="0" algn="ctr">
              <a:spcBef>
                <a:spcPts val="0"/>
              </a:spcBef>
              <a:spcAft>
                <a:spcPts val="0"/>
              </a:spcAft>
            </a:pPr>
            <a:r>
              <a:rPr lang="en-US" sz="1800" b="1" u="sng" kern="1200">
                <a:solidFill>
                  <a:srgbClr val="000000"/>
                </a:solidFill>
                <a:effectLst/>
                <a:latin typeface="Arial"/>
                <a:ea typeface="MS Mincho"/>
              </a:rPr>
              <a:t>Points of Agreement</a:t>
            </a:r>
            <a:endParaRPr lang="en-US" sz="1200">
              <a:effectLst/>
              <a:latin typeface="Times New Roman"/>
              <a:ea typeface="MS Mincho"/>
            </a:endParaRPr>
          </a:p>
        </p:txBody>
      </p:sp>
      <p:sp>
        <p:nvSpPr>
          <p:cNvPr id="13" name="Rounded Rectangle 12"/>
          <p:cNvSpPr/>
          <p:nvPr/>
        </p:nvSpPr>
        <p:spPr>
          <a:xfrm>
            <a:off x="3710940" y="5352415"/>
            <a:ext cx="1752600" cy="1219200"/>
          </a:xfrm>
          <a:prstGeom prst="roundRect">
            <a:avLst/>
          </a:prstGeom>
          <a:solidFill>
            <a:schemeClr val="bg1">
              <a:lumMod val="8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algn="ctr">
              <a:spcBef>
                <a:spcPts val="0"/>
              </a:spcBef>
              <a:spcAft>
                <a:spcPts val="0"/>
              </a:spcAft>
            </a:pPr>
            <a:r>
              <a:rPr lang="en-US" sz="1400" kern="1200">
                <a:solidFill>
                  <a:srgbClr val="000000"/>
                </a:solidFill>
                <a:effectLst/>
                <a:latin typeface="Arial"/>
                <a:ea typeface="MS Mincho"/>
              </a:rPr>
              <a:t>Proposal is reasonable</a:t>
            </a:r>
            <a:endParaRPr lang="en-US" sz="1200">
              <a:effectLst/>
              <a:latin typeface="Times New Roman"/>
              <a:ea typeface="MS Mincho"/>
            </a:endParaRPr>
          </a:p>
        </p:txBody>
      </p:sp>
      <p:sp>
        <p:nvSpPr>
          <p:cNvPr id="14" name="TextBox 18"/>
          <p:cNvSpPr txBox="1"/>
          <p:nvPr/>
        </p:nvSpPr>
        <p:spPr>
          <a:xfrm>
            <a:off x="6644640" y="1304925"/>
            <a:ext cx="1676400" cy="617220"/>
          </a:xfrm>
          <a:prstGeom prst="rect">
            <a:avLst/>
          </a:prstGeom>
          <a:noFill/>
        </p:spPr>
        <p:txBody>
          <a:bodyPr wrap="square" rtlCol="0">
            <a:spAutoFit/>
          </a:bodyPr>
          <a:lstStyle/>
          <a:p>
            <a:pPr marL="0" marR="0" algn="ctr">
              <a:spcBef>
                <a:spcPts val="0"/>
              </a:spcBef>
              <a:spcAft>
                <a:spcPts val="0"/>
              </a:spcAft>
            </a:pPr>
            <a:r>
              <a:rPr lang="en-US" sz="1800" b="1" u="sng" kern="1200">
                <a:solidFill>
                  <a:srgbClr val="000000"/>
                </a:solidFill>
                <a:effectLst/>
                <a:latin typeface="Arial"/>
                <a:ea typeface="MS Mincho"/>
              </a:rPr>
              <a:t>Areas for Discussion</a:t>
            </a:r>
            <a:endParaRPr lang="en-US" sz="1200">
              <a:effectLst/>
              <a:latin typeface="Times New Roman"/>
              <a:ea typeface="MS Mincho"/>
            </a:endParaRPr>
          </a:p>
        </p:txBody>
      </p:sp>
      <p:sp>
        <p:nvSpPr>
          <p:cNvPr id="15" name="Rounded Rectangle 14"/>
          <p:cNvSpPr/>
          <p:nvPr/>
        </p:nvSpPr>
        <p:spPr>
          <a:xfrm>
            <a:off x="5981700" y="2981325"/>
            <a:ext cx="2819400" cy="133858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algn="ctr">
              <a:spcBef>
                <a:spcPts val="0"/>
              </a:spcBef>
              <a:spcAft>
                <a:spcPts val="0"/>
              </a:spcAft>
            </a:pPr>
            <a:r>
              <a:rPr lang="en-US" sz="1400" kern="1200">
                <a:solidFill>
                  <a:srgbClr val="000000"/>
                </a:solidFill>
                <a:effectLst/>
                <a:latin typeface="Arial"/>
                <a:ea typeface="MS Mincho"/>
              </a:rPr>
              <a:t>Recommendation to endorse CB proposal; or </a:t>
            </a:r>
            <a:endParaRPr lang="en-US" sz="1200">
              <a:effectLst/>
              <a:latin typeface="Times New Roman"/>
              <a:ea typeface="MS Mincho"/>
            </a:endParaRPr>
          </a:p>
          <a:p>
            <a:pPr marL="0" marR="0" algn="ctr">
              <a:spcBef>
                <a:spcPts val="0"/>
              </a:spcBef>
              <a:spcAft>
                <a:spcPts val="0"/>
              </a:spcAft>
            </a:pPr>
            <a:r>
              <a:rPr lang="en-US" sz="1400" kern="1200">
                <a:solidFill>
                  <a:srgbClr val="000000"/>
                </a:solidFill>
                <a:effectLst/>
                <a:latin typeface="Arial"/>
                <a:ea typeface="MS Mincho"/>
              </a:rPr>
              <a:t>Compute State-specific rates and calculate a national average rate</a:t>
            </a:r>
            <a:endParaRPr lang="en-US" sz="1200">
              <a:effectLst/>
              <a:latin typeface="Times New Roman"/>
              <a:ea typeface="MS Mincho"/>
            </a:endParaRPr>
          </a:p>
        </p:txBody>
      </p:sp>
      <p:sp>
        <p:nvSpPr>
          <p:cNvPr id="16" name="Rounded Rectangle 15"/>
          <p:cNvSpPr/>
          <p:nvPr/>
        </p:nvSpPr>
        <p:spPr>
          <a:xfrm>
            <a:off x="5977890" y="4528185"/>
            <a:ext cx="2819400" cy="120523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kern="1200">
                <a:solidFill>
                  <a:srgbClr val="000000"/>
                </a:solidFill>
                <a:effectLst/>
                <a:latin typeface="Arial"/>
                <a:ea typeface="MS Mincho"/>
              </a:rPr>
              <a:t>Recommendation to endorse CB proposal; or </a:t>
            </a:r>
            <a:endParaRPr lang="en-US" sz="1200">
              <a:effectLst/>
              <a:latin typeface="Times New Roman"/>
              <a:ea typeface="MS Mincho"/>
            </a:endParaRPr>
          </a:p>
          <a:p>
            <a:pPr marL="0" marR="0" algn="ctr">
              <a:spcBef>
                <a:spcPts val="0"/>
              </a:spcBef>
              <a:spcAft>
                <a:spcPts val="0"/>
              </a:spcAft>
            </a:pPr>
            <a:r>
              <a:rPr lang="en-US" sz="1400" kern="1200">
                <a:solidFill>
                  <a:srgbClr val="000000"/>
                </a:solidFill>
                <a:effectLst/>
                <a:latin typeface="Arial"/>
                <a:ea typeface="MS Mincho"/>
              </a:rPr>
              <a:t>Endorse with additional factors; or; Do not risk adjust</a:t>
            </a:r>
            <a:endParaRPr lang="en-US" sz="1200">
              <a:effectLst/>
              <a:latin typeface="Times New Roman"/>
              <a:ea typeface="MS Mincho"/>
            </a:endParaRPr>
          </a:p>
        </p:txBody>
      </p:sp>
      <p:cxnSp>
        <p:nvCxnSpPr>
          <p:cNvPr id="17" name="Straight Arrow Connector 16"/>
          <p:cNvCxnSpPr/>
          <p:nvPr/>
        </p:nvCxnSpPr>
        <p:spPr>
          <a:xfrm flipV="1">
            <a:off x="2895600" y="3666490"/>
            <a:ext cx="2910840" cy="495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895600" y="4161790"/>
            <a:ext cx="2987040" cy="8324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886075" y="5933440"/>
            <a:ext cx="78676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ectangle 1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828224" tIns="1371168" rIns="1828224" bIns="914112" numCol="1" anchor="ctr" anchorCtr="0" compatLnSpc="1">
            <a:prstTxWarp prst="textNoShape">
              <a:avLst/>
            </a:prstTxWarp>
            <a:spAutoFit/>
          </a:bodyPr>
          <a:lstStyle/>
          <a:p>
            <a:endParaRPr lang="en-US"/>
          </a:p>
        </p:txBody>
      </p:sp>
      <p:sp>
        <p:nvSpPr>
          <p:cNvPr id="21" name="Rectangle 2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Cambria"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itchFamily="34" charset="0"/>
                <a:ea typeface="Cambria" pitchFamily="18" charset="0"/>
                <a:cs typeface="Times New Roman" pitchFamily="18" charset="0"/>
              </a:rPr>
              <a:t/>
            </a:r>
            <a:br>
              <a:rPr kumimoji="0" lang="en-US" altLang="en-US" sz="1100" b="0" i="0" u="none" strike="noStrike" cap="none" normalizeH="0" baseline="0" smtClean="0">
                <a:ln>
                  <a:noFill/>
                </a:ln>
                <a:solidFill>
                  <a:schemeClr val="tx1"/>
                </a:solidFill>
                <a:effectLst/>
                <a:latin typeface="Arial" pitchFamily="34" charset="0"/>
                <a:ea typeface="Cambria" pitchFamily="18" charset="0"/>
                <a:cs typeface="Times New Roman" pitchFamily="18"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65693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143000"/>
          </a:xfrm>
        </p:spPr>
        <p:txBody>
          <a:bodyPr>
            <a:normAutofit/>
          </a:bodyPr>
          <a:lstStyle/>
          <a:p>
            <a:r>
              <a:rPr lang="en-US" dirty="0"/>
              <a:t>National </a:t>
            </a:r>
            <a:r>
              <a:rPr lang="en-US" dirty="0" smtClean="0"/>
              <a:t>Standards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00159935"/>
              </p:ext>
            </p:extLst>
          </p:nvPr>
        </p:nvGraphicFramePr>
        <p:xfrm>
          <a:off x="1066800" y="2743200"/>
          <a:ext cx="7391400" cy="3352800"/>
        </p:xfrm>
        <a:graphic>
          <a:graphicData uri="http://schemas.openxmlformats.org/drawingml/2006/table">
            <a:tbl>
              <a:tblPr firstRow="1" firstCol="1" bandRow="1"/>
              <a:tblGrid>
                <a:gridCol w="2346475"/>
                <a:gridCol w="2262674"/>
                <a:gridCol w="2782251"/>
              </a:tblGrid>
              <a:tr h="421302">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a:t>
                      </a:r>
                      <a:r>
                        <a:rPr lang="en-US" sz="1800" baseline="0" dirty="0" smtClean="0">
                          <a:effectLst/>
                          <a:latin typeface="Calibri"/>
                          <a:ea typeface="Calibri"/>
                          <a:cs typeface="Times New Roman"/>
                        </a:rPr>
                        <a:t> Round 2</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 Round 3</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Differences</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r h="2931498">
                <a:tc>
                  <a:txBody>
                    <a:bodyPr/>
                    <a:lstStyle/>
                    <a:p>
                      <a:pPr marL="0" marR="0">
                        <a:lnSpc>
                          <a:spcPct val="115000"/>
                        </a:lnSpc>
                        <a:spcBef>
                          <a:spcPts val="0"/>
                        </a:spcBef>
                        <a:spcAft>
                          <a:spcPts val="0"/>
                        </a:spcAft>
                      </a:pPr>
                      <a:r>
                        <a:rPr lang="en-US" sz="1400" dirty="0">
                          <a:effectLst/>
                          <a:latin typeface="Helvetica"/>
                          <a:ea typeface="Calibri"/>
                          <a:cs typeface="Helvetica"/>
                        </a:rPr>
                        <a:t>Of all children in foster care during the reporting period, what percent were not victims of substantiated or indicated maltreatment by a foster parent or facility staff member?</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Helvetica"/>
                          <a:ea typeface="Calibri"/>
                          <a:cs typeface="Helvetica"/>
                        </a:rPr>
                        <a:t>Of all children in foster care during a 12-month period, what is the rate of victimization per day of foster care? (most likely reported in a rate per 100,000 days)</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Helvetica"/>
                          <a:ea typeface="Calibri"/>
                          <a:cs typeface="Helvetica"/>
                        </a:rPr>
                        <a:t>Child maltreatment while in care is calculated by directly linking data from NCANDS (numerator) with the AFCARS file (denominator) using CHILDID. </a:t>
                      </a:r>
                      <a:endParaRPr lang="en-US" sz="1400" dirty="0" smtClean="0">
                        <a:effectLst/>
                        <a:latin typeface="Helvetica"/>
                        <a:ea typeface="Calibri"/>
                        <a:cs typeface="Helvetica"/>
                      </a:endParaRPr>
                    </a:p>
                    <a:p>
                      <a:pPr marL="0" marR="0">
                        <a:lnSpc>
                          <a:spcPct val="115000"/>
                        </a:lnSpc>
                        <a:spcBef>
                          <a:spcPts val="0"/>
                        </a:spcBef>
                        <a:spcAft>
                          <a:spcPts val="0"/>
                        </a:spcAft>
                      </a:pPr>
                      <a:endParaRPr lang="en-US" sz="1400" dirty="0" smtClean="0">
                        <a:effectLst/>
                        <a:latin typeface="Helvetica"/>
                        <a:ea typeface="Calibri"/>
                        <a:cs typeface="Helvetica"/>
                      </a:endParaRPr>
                    </a:p>
                    <a:p>
                      <a:pPr marL="0" marR="0">
                        <a:lnSpc>
                          <a:spcPct val="115000"/>
                        </a:lnSpc>
                        <a:spcBef>
                          <a:spcPts val="0"/>
                        </a:spcBef>
                        <a:spcAft>
                          <a:spcPts val="0"/>
                        </a:spcAft>
                      </a:pPr>
                      <a:r>
                        <a:rPr lang="en-US" sz="1400" dirty="0" smtClean="0">
                          <a:effectLst/>
                          <a:latin typeface="Helvetica"/>
                          <a:ea typeface="Calibri"/>
                          <a:cs typeface="Helvetica"/>
                        </a:rPr>
                        <a:t>All instances </a:t>
                      </a:r>
                      <a:r>
                        <a:rPr lang="en-US" sz="1400" dirty="0">
                          <a:effectLst/>
                          <a:latin typeface="Helvetica"/>
                          <a:ea typeface="Calibri"/>
                          <a:cs typeface="Helvetica"/>
                        </a:rPr>
                        <a:t>of maltreatment </a:t>
                      </a:r>
                      <a:r>
                        <a:rPr lang="en-US" sz="1400" dirty="0" smtClean="0">
                          <a:effectLst/>
                          <a:latin typeface="Helvetica"/>
                          <a:ea typeface="Calibri"/>
                          <a:cs typeface="Helvetica"/>
                        </a:rPr>
                        <a:t>will be </a:t>
                      </a:r>
                      <a:r>
                        <a:rPr lang="en-US" sz="1400" dirty="0">
                          <a:effectLst/>
                          <a:latin typeface="Helvetica"/>
                          <a:ea typeface="Calibri"/>
                          <a:cs typeface="Helvetica"/>
                        </a:rPr>
                        <a:t>included regardless of type of </a:t>
                      </a:r>
                      <a:r>
                        <a:rPr lang="en-US" sz="1400" dirty="0" smtClean="0">
                          <a:effectLst/>
                          <a:latin typeface="Helvetica"/>
                          <a:ea typeface="Calibri"/>
                          <a:cs typeface="Helvetica"/>
                        </a:rPr>
                        <a:t>perpetrator (including</a:t>
                      </a:r>
                      <a:r>
                        <a:rPr lang="en-US" sz="1400" baseline="0" dirty="0" smtClean="0">
                          <a:effectLst/>
                          <a:latin typeface="Helvetica"/>
                          <a:ea typeface="Calibri"/>
                          <a:cs typeface="Helvetica"/>
                        </a:rPr>
                        <a:t> parents)</a:t>
                      </a:r>
                      <a:r>
                        <a:rPr lang="en-US" sz="1400" dirty="0" smtClean="0">
                          <a:effectLst/>
                          <a:latin typeface="Helvetica"/>
                          <a:ea typeface="Calibri"/>
                          <a:cs typeface="Helvetica"/>
                        </a:rPr>
                        <a:t>.</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1066800" y="1295400"/>
            <a:ext cx="7391400" cy="646331"/>
          </a:xfrm>
          <a:prstGeom prst="rect">
            <a:avLst/>
          </a:prstGeom>
        </p:spPr>
        <p:txBody>
          <a:bodyPr wrap="square">
            <a:spAutoFit/>
          </a:bodyPr>
          <a:lstStyle/>
          <a:p>
            <a:r>
              <a:rPr lang="en-US" dirty="0"/>
              <a:t>Safety Outcome 1: </a:t>
            </a:r>
            <a:r>
              <a:rPr lang="en-US" i="1" dirty="0"/>
              <a:t>Children are, first and foremost, protected from abuse and neglect.</a:t>
            </a:r>
            <a:endParaRPr lang="en-US" dirty="0"/>
          </a:p>
        </p:txBody>
      </p:sp>
      <p:sp>
        <p:nvSpPr>
          <p:cNvPr id="6" name="Rectangle 5"/>
          <p:cNvSpPr/>
          <p:nvPr/>
        </p:nvSpPr>
        <p:spPr>
          <a:xfrm>
            <a:off x="1143000" y="2057400"/>
            <a:ext cx="5945025" cy="369332"/>
          </a:xfrm>
          <a:prstGeom prst="rect">
            <a:avLst/>
          </a:prstGeom>
        </p:spPr>
        <p:txBody>
          <a:bodyPr wrap="none">
            <a:spAutoFit/>
          </a:bodyPr>
          <a:lstStyle/>
          <a:p>
            <a:r>
              <a:rPr lang="en-US" dirty="0" smtClean="0"/>
              <a:t>Safety Performance Measure 1:  Maltreatment </a:t>
            </a:r>
            <a:r>
              <a:rPr lang="en-US" dirty="0"/>
              <a:t>in Foster Care </a:t>
            </a:r>
          </a:p>
        </p:txBody>
      </p:sp>
    </p:spTree>
    <p:extLst>
      <p:ext uri="{BB962C8B-B14F-4D97-AF65-F5344CB8AC3E}">
        <p14:creationId xmlns:p14="http://schemas.microsoft.com/office/powerpoint/2010/main" val="672416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a:spLocks noGrp="1"/>
          </p:cNvSpPr>
          <p:nvPr/>
        </p:nvSpPr>
        <p:spPr>
          <a:xfrm>
            <a:off x="1142365" y="1066800"/>
            <a:ext cx="7620000" cy="1143000"/>
          </a:xfrm>
          <a:prstGeom prst="rect">
            <a:avLst/>
          </a:prstGeom>
        </p:spPr>
        <p:txBody>
          <a:bodyPr vert="horz" lIns="91440" tIns="45720" rIns="91440" bIns="45720" rtlCol="0" anchor="ctr">
            <a:noAutofit/>
          </a:bodyPr>
          <a:lstStyle/>
          <a:p>
            <a:pPr marL="0" marR="0" algn="ctr">
              <a:spcBef>
                <a:spcPts val="0"/>
              </a:spcBef>
              <a:spcAft>
                <a:spcPts val="0"/>
              </a:spcAft>
            </a:pPr>
            <a:r>
              <a:rPr lang="en-US" sz="3600" kern="1200" spc="-100" dirty="0">
                <a:solidFill>
                  <a:srgbClr val="C00000"/>
                </a:solidFill>
                <a:effectLst/>
                <a:latin typeface="Arial"/>
                <a:ea typeface="MS Gothic"/>
              </a:rPr>
              <a:t>Re-Report of </a:t>
            </a:r>
            <a:r>
              <a:rPr lang="en-US" sz="3600" kern="1200" spc="-100" dirty="0" smtClean="0">
                <a:solidFill>
                  <a:srgbClr val="C00000"/>
                </a:solidFill>
                <a:effectLst/>
                <a:latin typeface="Arial"/>
                <a:ea typeface="MS Gothic"/>
              </a:rPr>
              <a:t>Maltreatment (Issues)</a:t>
            </a:r>
            <a:endParaRPr lang="en-US" sz="1000" dirty="0">
              <a:effectLst/>
              <a:latin typeface="Times New Roman"/>
              <a:ea typeface="MS Mincho"/>
            </a:endParaRPr>
          </a:p>
        </p:txBody>
      </p:sp>
      <p:sp>
        <p:nvSpPr>
          <p:cNvPr id="5" name="Slide Number Placeholder 3"/>
          <p:cNvSpPr>
            <a:spLocks noGrp="1"/>
          </p:cNvSpPr>
          <p:nvPr/>
        </p:nvSpPr>
        <p:spPr>
          <a:xfrm>
            <a:off x="9217025" y="6440805"/>
            <a:ext cx="548640" cy="396240"/>
          </a:xfrm>
          <a:prstGeom prst="bracketPair">
            <a:avLst>
              <a:gd name="adj" fmla="val 17949"/>
            </a:avLst>
          </a:prstGeom>
          <a:ln w="19050">
            <a:solidFill>
              <a:srgbClr val="FFFFFF"/>
            </a:solidFill>
          </a:ln>
        </p:spPr>
        <p:txBody>
          <a:bodyPr vert="horz" lIns="0" tIns="0" rIns="0" bIns="0" rtlCol="0" anchor="ctr"/>
          <a:lstStyle/>
          <a:p>
            <a:pPr marL="0" marR="0" algn="ctr">
              <a:spcBef>
                <a:spcPts val="0"/>
              </a:spcBef>
              <a:spcAft>
                <a:spcPts val="0"/>
              </a:spcAft>
            </a:pPr>
            <a:r>
              <a:rPr lang="en-US" sz="1800" kern="1200">
                <a:solidFill>
                  <a:srgbClr val="FFFFFF"/>
                </a:solidFill>
                <a:effectLst/>
                <a:latin typeface="Cambria"/>
                <a:ea typeface="MS Mincho"/>
                <a:cs typeface="Times New Roman"/>
              </a:rPr>
              <a:t>9</a:t>
            </a:r>
            <a:endParaRPr lang="en-US" sz="1200">
              <a:effectLst/>
              <a:latin typeface="Times New Roman"/>
              <a:ea typeface="MS Mincho"/>
            </a:endParaRPr>
          </a:p>
        </p:txBody>
      </p:sp>
      <p:sp>
        <p:nvSpPr>
          <p:cNvPr id="6" name="Rectangle 5"/>
          <p:cNvSpPr/>
          <p:nvPr/>
        </p:nvSpPr>
        <p:spPr>
          <a:xfrm>
            <a:off x="1623695" y="2272030"/>
            <a:ext cx="1161415" cy="354330"/>
          </a:xfrm>
          <a:prstGeom prst="rect">
            <a:avLst/>
          </a:prstGeom>
        </p:spPr>
        <p:txBody>
          <a:bodyPr wrap="none">
            <a:spAutoFit/>
          </a:bodyPr>
          <a:lstStyle/>
          <a:p>
            <a:pPr marL="0" marR="0">
              <a:spcBef>
                <a:spcPts val="0"/>
              </a:spcBef>
              <a:spcAft>
                <a:spcPts val="0"/>
              </a:spcAft>
            </a:pPr>
            <a:r>
              <a:rPr lang="en-US" sz="1800" b="1" u="sng" kern="1200">
                <a:solidFill>
                  <a:srgbClr val="000000"/>
                </a:solidFill>
                <a:effectLst/>
                <a:latin typeface="Arial"/>
                <a:ea typeface="MS Mincho"/>
              </a:rPr>
              <a:t>Proposal</a:t>
            </a:r>
            <a:endParaRPr lang="en-US" sz="1200">
              <a:effectLst/>
              <a:latin typeface="Times New Roman"/>
              <a:ea typeface="MS Mincho"/>
            </a:endParaRPr>
          </a:p>
        </p:txBody>
      </p:sp>
      <p:sp>
        <p:nvSpPr>
          <p:cNvPr id="7" name="Rectangle 6"/>
          <p:cNvSpPr/>
          <p:nvPr/>
        </p:nvSpPr>
        <p:spPr>
          <a:xfrm>
            <a:off x="3733800" y="2009140"/>
            <a:ext cx="2209800" cy="617220"/>
          </a:xfrm>
          <a:prstGeom prst="rect">
            <a:avLst/>
          </a:prstGeom>
        </p:spPr>
        <p:txBody>
          <a:bodyPr wrap="square">
            <a:spAutoFit/>
          </a:bodyPr>
          <a:lstStyle/>
          <a:p>
            <a:pPr marL="0" marR="0" algn="ctr">
              <a:spcBef>
                <a:spcPts val="0"/>
              </a:spcBef>
              <a:spcAft>
                <a:spcPts val="0"/>
              </a:spcAft>
            </a:pPr>
            <a:r>
              <a:rPr lang="en-US" sz="1800" b="1" u="sng" kern="1200">
                <a:solidFill>
                  <a:srgbClr val="000000"/>
                </a:solidFill>
                <a:effectLst/>
                <a:latin typeface="Arial"/>
                <a:ea typeface="MS Mincho"/>
              </a:rPr>
              <a:t>Points of Agreement</a:t>
            </a:r>
            <a:endParaRPr lang="en-US" sz="1200">
              <a:effectLst/>
              <a:latin typeface="Times New Roman"/>
              <a:ea typeface="MS Mincho"/>
            </a:endParaRPr>
          </a:p>
        </p:txBody>
      </p:sp>
      <p:sp>
        <p:nvSpPr>
          <p:cNvPr id="8" name="TextBox 8"/>
          <p:cNvSpPr txBox="1"/>
          <p:nvPr/>
        </p:nvSpPr>
        <p:spPr>
          <a:xfrm>
            <a:off x="6774180" y="2133600"/>
            <a:ext cx="1600200" cy="617220"/>
          </a:xfrm>
          <a:prstGeom prst="rect">
            <a:avLst/>
          </a:prstGeom>
          <a:noFill/>
        </p:spPr>
        <p:txBody>
          <a:bodyPr wrap="square" rtlCol="0">
            <a:spAutoFit/>
          </a:bodyPr>
          <a:lstStyle/>
          <a:p>
            <a:pPr marL="0" marR="0">
              <a:spcBef>
                <a:spcPts val="0"/>
              </a:spcBef>
              <a:spcAft>
                <a:spcPts val="0"/>
              </a:spcAft>
            </a:pPr>
            <a:r>
              <a:rPr lang="en-US" sz="1800" b="1" u="sng" kern="1200">
                <a:solidFill>
                  <a:srgbClr val="000000"/>
                </a:solidFill>
                <a:effectLst/>
                <a:latin typeface="Arial"/>
                <a:ea typeface="MS Mincho"/>
              </a:rPr>
              <a:t>Areas for Discussion</a:t>
            </a:r>
            <a:endParaRPr lang="en-US" sz="1200">
              <a:effectLst/>
              <a:latin typeface="Times New Roman"/>
              <a:ea typeface="MS Mincho"/>
            </a:endParaRPr>
          </a:p>
        </p:txBody>
      </p:sp>
      <p:sp>
        <p:nvSpPr>
          <p:cNvPr id="9" name="Rounded Rectangle 8"/>
          <p:cNvSpPr/>
          <p:nvPr/>
        </p:nvSpPr>
        <p:spPr>
          <a:xfrm>
            <a:off x="838200" y="3152775"/>
            <a:ext cx="2618740" cy="28956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a:spcBef>
                <a:spcPts val="0"/>
              </a:spcBef>
              <a:spcAft>
                <a:spcPts val="0"/>
              </a:spcAft>
            </a:pPr>
            <a:r>
              <a:rPr lang="en-US" sz="1400" kern="1200">
                <a:solidFill>
                  <a:srgbClr val="000000"/>
                </a:solidFill>
                <a:effectLst/>
                <a:latin typeface="Arial"/>
                <a:ea typeface="MS Mincho"/>
              </a:rPr>
              <a:t>Of all the children who were victims of substantiated or indicated abuse or neglect during the first 6 months of the reporting period, what percent experienced another screened-in report with a 12-month period?</a:t>
            </a:r>
            <a:endParaRPr lang="en-US" sz="1200">
              <a:effectLst/>
              <a:latin typeface="Times New Roman"/>
              <a:ea typeface="MS Mincho"/>
            </a:endParaRPr>
          </a:p>
        </p:txBody>
      </p:sp>
      <p:sp>
        <p:nvSpPr>
          <p:cNvPr id="10" name="Rounded Rectangle 9"/>
          <p:cNvSpPr/>
          <p:nvPr/>
        </p:nvSpPr>
        <p:spPr>
          <a:xfrm>
            <a:off x="3733800" y="3152775"/>
            <a:ext cx="2362200" cy="2895600"/>
          </a:xfrm>
          <a:prstGeom prst="roundRect">
            <a:avLst/>
          </a:prstGeom>
          <a:solidFill>
            <a:schemeClr val="bg1">
              <a:lumMod val="8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noAutofit/>
          </a:bodyPr>
          <a:lstStyle/>
          <a:p>
            <a:pPr marL="0" marR="0">
              <a:spcBef>
                <a:spcPts val="0"/>
              </a:spcBef>
              <a:spcAft>
                <a:spcPts val="0"/>
              </a:spcAft>
            </a:pPr>
            <a:r>
              <a:rPr lang="en-US" sz="1400" kern="1200">
                <a:solidFill>
                  <a:srgbClr val="000000"/>
                </a:solidFill>
                <a:effectLst/>
                <a:latin typeface="Arial"/>
                <a:ea typeface="MS Mincho"/>
              </a:rPr>
              <a:t>It is important to include a measure of repeat maltreatment.</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 </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No support for the measure as proposed</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 </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“…..getting the measure right should trump concerns over current data capacities.”</a:t>
            </a:r>
            <a:endParaRPr lang="en-US" sz="1200">
              <a:effectLst/>
              <a:latin typeface="Times New Roman"/>
              <a:ea typeface="MS Mincho"/>
            </a:endParaRPr>
          </a:p>
        </p:txBody>
      </p:sp>
      <p:sp>
        <p:nvSpPr>
          <p:cNvPr id="11" name="Rounded Rectangle 10"/>
          <p:cNvSpPr/>
          <p:nvPr/>
        </p:nvSpPr>
        <p:spPr>
          <a:xfrm>
            <a:off x="6229350" y="3152775"/>
            <a:ext cx="2800350" cy="28956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a:spcBef>
                <a:spcPts val="0"/>
              </a:spcBef>
              <a:spcAft>
                <a:spcPts val="0"/>
              </a:spcAft>
            </a:pPr>
            <a:r>
              <a:rPr lang="en-US" sz="1400" kern="1200">
                <a:solidFill>
                  <a:srgbClr val="000000"/>
                </a:solidFill>
                <a:effectLst/>
                <a:latin typeface="Arial"/>
                <a:ea typeface="MS Mincho"/>
              </a:rPr>
              <a:t>Recommendations for appropriate measure(s)?</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 </a:t>
            </a:r>
            <a:endParaRPr lang="en-US" sz="1200">
              <a:effectLst/>
              <a:latin typeface="Times New Roman"/>
              <a:ea typeface="MS Mincho"/>
            </a:endParaRPr>
          </a:p>
          <a:p>
            <a:pPr marL="0" marR="0">
              <a:spcBef>
                <a:spcPts val="0"/>
              </a:spcBef>
              <a:spcAft>
                <a:spcPts val="0"/>
              </a:spcAft>
            </a:pPr>
            <a:r>
              <a:rPr lang="en-US" sz="1400" kern="1200">
                <a:solidFill>
                  <a:srgbClr val="000000"/>
                </a:solidFill>
                <a:effectLst/>
                <a:latin typeface="Arial"/>
                <a:ea typeface="MS Mincho"/>
              </a:rPr>
              <a:t>Recommendations around data availability, quality and testing proposed measures?</a:t>
            </a:r>
            <a:endParaRPr lang="en-US" sz="1200">
              <a:effectLst/>
              <a:latin typeface="Times New Roman"/>
              <a:ea typeface="MS Mincho"/>
            </a:endParaRPr>
          </a:p>
        </p:txBody>
      </p:sp>
      <p:sp>
        <p:nvSpPr>
          <p:cNvPr id="12"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599696" tIns="1828224" rIns="914112" bIns="1828224" numCol="1" anchor="ctr" anchorCtr="0" compatLnSpc="1">
            <a:prstTxWarp prst="textNoShape">
              <a:avLst/>
            </a:prstTxWarp>
            <a:spAutoFit/>
          </a:bodyPr>
          <a:lstStyle/>
          <a:p>
            <a:endParaRPr lang="en-US"/>
          </a:p>
        </p:txBody>
      </p:sp>
      <p:sp>
        <p:nvSpPr>
          <p:cNvPr id="13" name="Rectangle 18"/>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smtClean="0">
              <a:ln>
                <a:noFill/>
              </a:ln>
              <a:solidFill>
                <a:srgbClr val="17365D"/>
              </a:solidFill>
              <a:effectLst/>
              <a:latin typeface="Arial" pitchFamily="34" charset="0"/>
              <a:ea typeface="MS Gothic"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17365D"/>
                </a:solidFill>
                <a:effectLst/>
                <a:latin typeface="Arial" pitchFamily="34" charset="0"/>
                <a:ea typeface="MS Gothic" pitchFamily="49" charset="-128"/>
                <a:cs typeface="Times New Roman" pitchFamily="18" charset="0"/>
              </a:rPr>
              <a:t/>
            </a:r>
            <a:br>
              <a:rPr kumimoji="0" lang="en-US" altLang="en-US" sz="1200" b="1" i="0" u="none" strike="noStrike" cap="none" normalizeH="0" baseline="0" smtClean="0">
                <a:ln>
                  <a:noFill/>
                </a:ln>
                <a:solidFill>
                  <a:srgbClr val="17365D"/>
                </a:solidFill>
                <a:effectLst/>
                <a:latin typeface="Arial" pitchFamily="34" charset="0"/>
                <a:ea typeface="MS Gothic" pitchFamily="49" charset="-128"/>
                <a:cs typeface="Times New Roman" pitchFamily="18"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91639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143000"/>
          </a:xfrm>
        </p:spPr>
        <p:txBody>
          <a:bodyPr>
            <a:normAutofit/>
          </a:bodyPr>
          <a:lstStyle/>
          <a:p>
            <a:r>
              <a:rPr lang="en-US" dirty="0"/>
              <a:t>National </a:t>
            </a:r>
            <a:r>
              <a:rPr lang="en-US" dirty="0" smtClean="0"/>
              <a:t>Standards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30930046"/>
              </p:ext>
            </p:extLst>
          </p:nvPr>
        </p:nvGraphicFramePr>
        <p:xfrm>
          <a:off x="1066800" y="2743200"/>
          <a:ext cx="7391400" cy="3352800"/>
        </p:xfrm>
        <a:graphic>
          <a:graphicData uri="http://schemas.openxmlformats.org/drawingml/2006/table">
            <a:tbl>
              <a:tblPr firstRow="1" firstCol="1" bandRow="1"/>
              <a:tblGrid>
                <a:gridCol w="2346475"/>
                <a:gridCol w="2262674"/>
                <a:gridCol w="2782251"/>
              </a:tblGrid>
              <a:tr h="421302">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a:t>
                      </a:r>
                      <a:r>
                        <a:rPr lang="en-US" sz="1800" baseline="0" dirty="0" smtClean="0">
                          <a:effectLst/>
                          <a:latin typeface="Calibri"/>
                          <a:ea typeface="Calibri"/>
                          <a:cs typeface="Times New Roman"/>
                        </a:rPr>
                        <a:t> Round 2</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 Round 3</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Differences</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r h="2931498">
                <a:tc>
                  <a:txBody>
                    <a:bodyPr/>
                    <a:lstStyle/>
                    <a:p>
                      <a:pPr marL="0" marR="0">
                        <a:lnSpc>
                          <a:spcPct val="115000"/>
                        </a:lnSpc>
                        <a:spcBef>
                          <a:spcPts val="0"/>
                        </a:spcBef>
                        <a:spcAft>
                          <a:spcPts val="0"/>
                        </a:spcAft>
                      </a:pPr>
                      <a:r>
                        <a:rPr lang="en-US" sz="1400" dirty="0">
                          <a:effectLst/>
                          <a:latin typeface="Helvetica"/>
                          <a:ea typeface="Calibri"/>
                          <a:cs typeface="Helvetica"/>
                        </a:rPr>
                        <a:t>Of all children who were victims of substantiated or indicated maltreatment allegation during the first 6 months of the reporting period, what percent were not victims of another substantiated or indicated maltreatment allegation within a 6-month period? </a:t>
                      </a:r>
                      <a:endParaRPr lang="en-US" sz="1800" dirty="0">
                        <a:effectLst/>
                        <a:latin typeface="Calibri"/>
                        <a:ea typeface="Calibri"/>
                        <a:cs typeface="Times New Roman"/>
                      </a:endParaRPr>
                    </a:p>
                    <a:p>
                      <a:pPr marL="0" marR="0">
                        <a:lnSpc>
                          <a:spcPct val="115000"/>
                        </a:lnSpc>
                        <a:spcBef>
                          <a:spcPts val="0"/>
                        </a:spcBef>
                        <a:spcAft>
                          <a:spcPts val="0"/>
                        </a:spcAft>
                      </a:pPr>
                      <a:r>
                        <a:rPr lang="en-US" sz="1400" dirty="0">
                          <a:effectLst/>
                          <a:latin typeface="Helvetica"/>
                          <a:ea typeface="Calibri"/>
                          <a:cs typeface="Helvetica"/>
                        </a:rPr>
                        <a:t> </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Helvetica"/>
                          <a:ea typeface="Calibri"/>
                          <a:cs typeface="Helvetica"/>
                        </a:rPr>
                        <a:t>Of all children with a screened-in report of alleged maltreatment in a 12-month period, what percent had another screened-in report within 12 months of their initial report?</a:t>
                      </a:r>
                      <a:endParaRPr lang="en-US"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smtClean="0">
                          <a:effectLst/>
                          <a:latin typeface="Helvetica"/>
                          <a:ea typeface="Calibri"/>
                          <a:cs typeface="Helvetica"/>
                        </a:rPr>
                        <a:t>Lengthens </a:t>
                      </a:r>
                      <a:r>
                        <a:rPr lang="en-US" sz="1400" dirty="0">
                          <a:effectLst/>
                          <a:latin typeface="Helvetica"/>
                          <a:ea typeface="Calibri"/>
                          <a:cs typeface="Helvetica"/>
                        </a:rPr>
                        <a:t>the timeframes being considered (from 6 months to 12 months) </a:t>
                      </a:r>
                      <a:endParaRPr lang="en-US" sz="1400" dirty="0" smtClean="0">
                        <a:effectLst/>
                        <a:latin typeface="Helvetica"/>
                        <a:ea typeface="Calibri"/>
                        <a:cs typeface="Helvetica"/>
                      </a:endParaRPr>
                    </a:p>
                    <a:p>
                      <a:pPr marL="0" marR="0">
                        <a:lnSpc>
                          <a:spcPct val="115000"/>
                        </a:lnSpc>
                        <a:spcBef>
                          <a:spcPts val="0"/>
                        </a:spcBef>
                        <a:spcAft>
                          <a:spcPts val="0"/>
                        </a:spcAft>
                      </a:pPr>
                      <a:endParaRPr lang="en-US" sz="1400" dirty="0" smtClean="0">
                        <a:effectLst/>
                        <a:latin typeface="Helvetica"/>
                        <a:ea typeface="Calibri"/>
                        <a:cs typeface="Helvetica"/>
                      </a:endParaRPr>
                    </a:p>
                    <a:p>
                      <a:pPr marL="0" marR="0">
                        <a:lnSpc>
                          <a:spcPct val="115000"/>
                        </a:lnSpc>
                        <a:spcBef>
                          <a:spcPts val="0"/>
                        </a:spcBef>
                        <a:spcAft>
                          <a:spcPts val="0"/>
                        </a:spcAft>
                      </a:pPr>
                      <a:r>
                        <a:rPr lang="en-US" sz="1400" dirty="0" smtClean="0">
                          <a:effectLst/>
                          <a:latin typeface="Helvetica"/>
                          <a:ea typeface="Calibri"/>
                          <a:cs typeface="Helvetica"/>
                        </a:rPr>
                        <a:t>increases </a:t>
                      </a:r>
                      <a:r>
                        <a:rPr lang="en-US" sz="1400" dirty="0">
                          <a:effectLst/>
                          <a:latin typeface="Helvetica"/>
                          <a:ea typeface="Calibri"/>
                          <a:cs typeface="Helvetica"/>
                        </a:rPr>
                        <a:t>the scope to include all screened-in reports and not just Substantiated or Indicated. </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1066800" y="1295400"/>
            <a:ext cx="7391400" cy="646331"/>
          </a:xfrm>
          <a:prstGeom prst="rect">
            <a:avLst/>
          </a:prstGeom>
        </p:spPr>
        <p:txBody>
          <a:bodyPr wrap="square">
            <a:spAutoFit/>
          </a:bodyPr>
          <a:lstStyle/>
          <a:p>
            <a:r>
              <a:rPr lang="en-US" dirty="0"/>
              <a:t>Safety Outcome 1: </a:t>
            </a:r>
            <a:r>
              <a:rPr lang="en-US" i="1" dirty="0"/>
              <a:t>Children are, first and foremost, protected from abuse and neglect.</a:t>
            </a:r>
            <a:endParaRPr lang="en-US" dirty="0"/>
          </a:p>
        </p:txBody>
      </p:sp>
      <p:sp>
        <p:nvSpPr>
          <p:cNvPr id="6" name="Rectangle 5"/>
          <p:cNvSpPr/>
          <p:nvPr/>
        </p:nvSpPr>
        <p:spPr>
          <a:xfrm>
            <a:off x="1143000" y="2057400"/>
            <a:ext cx="5748818" cy="369332"/>
          </a:xfrm>
          <a:prstGeom prst="rect">
            <a:avLst/>
          </a:prstGeom>
        </p:spPr>
        <p:txBody>
          <a:bodyPr wrap="none">
            <a:spAutoFit/>
          </a:bodyPr>
          <a:lstStyle/>
          <a:p>
            <a:r>
              <a:rPr lang="en-US" dirty="0" smtClean="0"/>
              <a:t>Safety Performance Measure 2:  Re-report of Maltreatment</a:t>
            </a:r>
            <a:endParaRPr lang="en-US" dirty="0"/>
          </a:p>
        </p:txBody>
      </p:sp>
    </p:spTree>
    <p:extLst>
      <p:ext uri="{BB962C8B-B14F-4D97-AF65-F5344CB8AC3E}">
        <p14:creationId xmlns:p14="http://schemas.microsoft.com/office/powerpoint/2010/main" val="418752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143000"/>
          </a:xfrm>
        </p:spPr>
        <p:txBody>
          <a:bodyPr>
            <a:normAutofit/>
          </a:bodyPr>
          <a:lstStyle/>
          <a:p>
            <a:r>
              <a:rPr lang="en-US" dirty="0"/>
              <a:t>National </a:t>
            </a:r>
            <a:r>
              <a:rPr lang="en-US" dirty="0" smtClean="0"/>
              <a:t>Standards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80696345"/>
              </p:ext>
            </p:extLst>
          </p:nvPr>
        </p:nvGraphicFramePr>
        <p:xfrm>
          <a:off x="1066800" y="2743200"/>
          <a:ext cx="7391400" cy="3352800"/>
        </p:xfrm>
        <a:graphic>
          <a:graphicData uri="http://schemas.openxmlformats.org/drawingml/2006/table">
            <a:tbl>
              <a:tblPr firstRow="1" firstCol="1" bandRow="1"/>
              <a:tblGrid>
                <a:gridCol w="2346475"/>
                <a:gridCol w="2301725"/>
                <a:gridCol w="2743200"/>
              </a:tblGrid>
              <a:tr h="421302">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a:t>
                      </a:r>
                      <a:r>
                        <a:rPr lang="en-US" sz="1800" baseline="0" dirty="0" smtClean="0">
                          <a:effectLst/>
                          <a:latin typeface="Calibri"/>
                          <a:ea typeface="Calibri"/>
                          <a:cs typeface="Times New Roman"/>
                        </a:rPr>
                        <a:t> Round 2</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 Round 3</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Differences</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r h="2931498">
                <a:tc>
                  <a:txBody>
                    <a:bodyPr/>
                    <a:lstStyle/>
                    <a:p>
                      <a:pPr marL="0" marR="0">
                        <a:lnSpc>
                          <a:spcPct val="115000"/>
                        </a:lnSpc>
                        <a:spcBef>
                          <a:spcPts val="0"/>
                        </a:spcBef>
                        <a:spcAft>
                          <a:spcPts val="0"/>
                        </a:spcAft>
                      </a:pPr>
                      <a:r>
                        <a:rPr lang="en-US" sz="1400" dirty="0">
                          <a:effectLst/>
                          <a:latin typeface="Helvetica"/>
                          <a:ea typeface="Calibri"/>
                          <a:cs typeface="Helvetica"/>
                        </a:rPr>
                        <a:t>Composite 1.3: Of all children entering foster care for the first time in a 6-month period, what percent discharged to reunification (or live with relative) within 12 months of entering foster care or by the time they reached 18?</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Helvetica"/>
                          <a:ea typeface="Calibri"/>
                          <a:cs typeface="Helvetica"/>
                        </a:rPr>
                        <a:t>Of all children who enter foster care in a </a:t>
                      </a:r>
                      <a:r>
                        <a:rPr lang="en-US" sz="1400" dirty="0" smtClean="0">
                          <a:effectLst/>
                          <a:latin typeface="Helvetica"/>
                          <a:ea typeface="Calibri"/>
                          <a:cs typeface="Helvetica"/>
                        </a:rPr>
                        <a:t>12 </a:t>
                      </a:r>
                      <a:r>
                        <a:rPr lang="en-US" sz="1400" dirty="0">
                          <a:effectLst/>
                          <a:latin typeface="Helvetica"/>
                          <a:ea typeface="Calibri"/>
                          <a:cs typeface="Helvetica"/>
                        </a:rPr>
                        <a:t>month period, what percent discharged to permanency within 12 months of entering foster care?</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smtClean="0">
                          <a:effectLst/>
                          <a:latin typeface="Helvetica"/>
                          <a:ea typeface="Calibri"/>
                          <a:cs typeface="Helvetica"/>
                        </a:rPr>
                        <a:t>Expanded </a:t>
                      </a:r>
                      <a:r>
                        <a:rPr lang="en-US" sz="1400" dirty="0">
                          <a:effectLst/>
                          <a:latin typeface="Helvetica"/>
                          <a:ea typeface="Calibri"/>
                          <a:cs typeface="Helvetica"/>
                        </a:rPr>
                        <a:t>the exits from reunification alone, to permanency (reunification, live with relative, adoption or guardianship</a:t>
                      </a:r>
                      <a:r>
                        <a:rPr lang="en-US" sz="1400" dirty="0" smtClean="0">
                          <a:effectLst/>
                          <a:latin typeface="Helvetica"/>
                          <a:ea typeface="Calibri"/>
                          <a:cs typeface="Helvetica"/>
                        </a:rPr>
                        <a:t>).</a:t>
                      </a:r>
                    </a:p>
                    <a:p>
                      <a:pPr marL="0" marR="0">
                        <a:lnSpc>
                          <a:spcPct val="115000"/>
                        </a:lnSpc>
                        <a:spcBef>
                          <a:spcPts val="0"/>
                        </a:spcBef>
                        <a:spcAft>
                          <a:spcPts val="0"/>
                        </a:spcAft>
                      </a:pPr>
                      <a:r>
                        <a:rPr lang="en-US" sz="1400" dirty="0" smtClean="0">
                          <a:effectLst/>
                          <a:latin typeface="Helvetica"/>
                          <a:ea typeface="Calibri"/>
                          <a:cs typeface="Helvetica"/>
                        </a:rPr>
                        <a:t>  </a:t>
                      </a:r>
                    </a:p>
                    <a:p>
                      <a:pPr marL="0" marR="0">
                        <a:lnSpc>
                          <a:spcPct val="115000"/>
                        </a:lnSpc>
                        <a:spcBef>
                          <a:spcPts val="0"/>
                        </a:spcBef>
                        <a:spcAft>
                          <a:spcPts val="0"/>
                        </a:spcAft>
                      </a:pPr>
                      <a:r>
                        <a:rPr lang="en-US" sz="1400" dirty="0" smtClean="0">
                          <a:effectLst/>
                          <a:latin typeface="Helvetica"/>
                          <a:ea typeface="Calibri"/>
                          <a:cs typeface="Helvetica"/>
                        </a:rPr>
                        <a:t>Expands </a:t>
                      </a:r>
                      <a:r>
                        <a:rPr lang="en-US" sz="1400" dirty="0">
                          <a:effectLst/>
                          <a:latin typeface="Helvetica"/>
                          <a:ea typeface="Calibri"/>
                          <a:cs typeface="Helvetica"/>
                        </a:rPr>
                        <a:t>base time from 6 months to 12 months and includes all entries, not solely first entries</a:t>
                      </a:r>
                      <a:r>
                        <a:rPr lang="en-US" sz="1400" dirty="0" smtClean="0">
                          <a:effectLst/>
                          <a:latin typeface="Helvetica"/>
                          <a:ea typeface="Calibri"/>
                          <a:cs typeface="Helvetica"/>
                        </a:rPr>
                        <a:t>.</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1066800" y="1295400"/>
            <a:ext cx="7391400" cy="646331"/>
          </a:xfrm>
          <a:prstGeom prst="rect">
            <a:avLst/>
          </a:prstGeom>
        </p:spPr>
        <p:txBody>
          <a:bodyPr wrap="square">
            <a:spAutoFit/>
          </a:bodyPr>
          <a:lstStyle/>
          <a:p>
            <a:r>
              <a:rPr lang="en-US" dirty="0"/>
              <a:t>Permanency Outcome 1: </a:t>
            </a:r>
            <a:r>
              <a:rPr lang="en-US" i="1" dirty="0"/>
              <a:t>Children have permanency and stability in their living </a:t>
            </a:r>
            <a:r>
              <a:rPr lang="en-US" i="1" dirty="0" smtClean="0"/>
              <a:t>situations.</a:t>
            </a:r>
            <a:endParaRPr lang="en-US" dirty="0"/>
          </a:p>
        </p:txBody>
      </p:sp>
      <p:sp>
        <p:nvSpPr>
          <p:cNvPr id="6" name="Rectangle 5"/>
          <p:cNvSpPr/>
          <p:nvPr/>
        </p:nvSpPr>
        <p:spPr>
          <a:xfrm>
            <a:off x="1066800" y="1981200"/>
            <a:ext cx="7315200" cy="646331"/>
          </a:xfrm>
          <a:prstGeom prst="rect">
            <a:avLst/>
          </a:prstGeom>
        </p:spPr>
        <p:txBody>
          <a:bodyPr wrap="square">
            <a:spAutoFit/>
          </a:bodyPr>
          <a:lstStyle/>
          <a:p>
            <a:r>
              <a:rPr lang="en-US" dirty="0" smtClean="0"/>
              <a:t>Permanency Performance Measure 1:  </a:t>
            </a:r>
            <a:r>
              <a:rPr lang="en-US" dirty="0"/>
              <a:t>Permanency in 12 months for children entering foster care</a:t>
            </a:r>
          </a:p>
        </p:txBody>
      </p:sp>
    </p:spTree>
    <p:extLst>
      <p:ext uri="{BB962C8B-B14F-4D97-AF65-F5344CB8AC3E}">
        <p14:creationId xmlns:p14="http://schemas.microsoft.com/office/powerpoint/2010/main" val="2264322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143000"/>
          </a:xfrm>
        </p:spPr>
        <p:txBody>
          <a:bodyPr>
            <a:normAutofit/>
          </a:bodyPr>
          <a:lstStyle/>
          <a:p>
            <a:r>
              <a:rPr lang="en-US" dirty="0"/>
              <a:t>National </a:t>
            </a:r>
            <a:r>
              <a:rPr lang="en-US" dirty="0" smtClean="0"/>
              <a:t>Standards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40406685"/>
              </p:ext>
            </p:extLst>
          </p:nvPr>
        </p:nvGraphicFramePr>
        <p:xfrm>
          <a:off x="1066800" y="2743200"/>
          <a:ext cx="7391400" cy="3352800"/>
        </p:xfrm>
        <a:graphic>
          <a:graphicData uri="http://schemas.openxmlformats.org/drawingml/2006/table">
            <a:tbl>
              <a:tblPr firstRow="1" firstCol="1" bandRow="1"/>
              <a:tblGrid>
                <a:gridCol w="2346475"/>
                <a:gridCol w="2301725"/>
                <a:gridCol w="2743200"/>
              </a:tblGrid>
              <a:tr h="421302">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a:t>
                      </a:r>
                      <a:r>
                        <a:rPr lang="en-US" sz="1800" baseline="0" dirty="0" smtClean="0">
                          <a:effectLst/>
                          <a:latin typeface="Calibri"/>
                          <a:ea typeface="Calibri"/>
                          <a:cs typeface="Times New Roman"/>
                        </a:rPr>
                        <a:t> Round 2</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CFSR Round 3</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Differences</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r>
              <a:tr h="2931498">
                <a:tc>
                  <a:txBody>
                    <a:bodyPr/>
                    <a:lstStyle/>
                    <a:p>
                      <a:pPr marL="0" marR="0">
                        <a:lnSpc>
                          <a:spcPct val="115000"/>
                        </a:lnSpc>
                        <a:spcBef>
                          <a:spcPts val="0"/>
                        </a:spcBef>
                        <a:spcAft>
                          <a:spcPts val="0"/>
                        </a:spcAft>
                      </a:pPr>
                      <a:r>
                        <a:rPr lang="en-US" sz="1400">
                          <a:effectLst/>
                          <a:latin typeface="Helvetica"/>
                          <a:ea typeface="Calibri"/>
                          <a:cs typeface="Helvetica"/>
                        </a:rPr>
                        <a:t>Composite 3.1: Of all children in foster care on the first day of a 12-month period who had been in foster care (in that episode) for 2 or more years, what percent discharged to permanency within 12 months of the first day or by the time they reached 18?</a:t>
                      </a:r>
                      <a:endParaRPr lang="en-US"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Helvetica"/>
                          <a:ea typeface="Calibri"/>
                          <a:cs typeface="Helvetica"/>
                        </a:rPr>
                        <a:t>Of all children in foster care on the first day of a 12-month period who had been in foster care (in that episode) for 2 or more years, what percent discharged to permanency within 12 months of the first day?</a:t>
                      </a:r>
                      <a:endParaRPr lang="en-US"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smtClean="0">
                          <a:effectLst/>
                          <a:latin typeface="Helvetica"/>
                          <a:ea typeface="Calibri"/>
                          <a:cs typeface="Helvetica"/>
                        </a:rPr>
                        <a:t>No differences.</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1066800" y="1295400"/>
            <a:ext cx="7391400" cy="646331"/>
          </a:xfrm>
          <a:prstGeom prst="rect">
            <a:avLst/>
          </a:prstGeom>
        </p:spPr>
        <p:txBody>
          <a:bodyPr wrap="square">
            <a:spAutoFit/>
          </a:bodyPr>
          <a:lstStyle/>
          <a:p>
            <a:r>
              <a:rPr lang="en-US" dirty="0"/>
              <a:t>Permanency Outcome 1: </a:t>
            </a:r>
            <a:r>
              <a:rPr lang="en-US" i="1" dirty="0"/>
              <a:t>Children have permanency and stability in their living </a:t>
            </a:r>
            <a:r>
              <a:rPr lang="en-US" i="1" dirty="0" smtClean="0"/>
              <a:t>situations.</a:t>
            </a:r>
            <a:endParaRPr lang="en-US" dirty="0"/>
          </a:p>
        </p:txBody>
      </p:sp>
      <p:sp>
        <p:nvSpPr>
          <p:cNvPr id="6" name="Rectangle 5"/>
          <p:cNvSpPr/>
          <p:nvPr/>
        </p:nvSpPr>
        <p:spPr>
          <a:xfrm>
            <a:off x="1066800" y="1981200"/>
            <a:ext cx="7315200" cy="646331"/>
          </a:xfrm>
          <a:prstGeom prst="rect">
            <a:avLst/>
          </a:prstGeom>
        </p:spPr>
        <p:txBody>
          <a:bodyPr wrap="square">
            <a:spAutoFit/>
          </a:bodyPr>
          <a:lstStyle/>
          <a:p>
            <a:r>
              <a:rPr lang="en-US" dirty="0" smtClean="0"/>
              <a:t>Permanency Performance Measure 2:  </a:t>
            </a:r>
            <a:r>
              <a:rPr lang="en-US" dirty="0"/>
              <a:t>Permanency in 12 months for children in foster care for 2 years or more</a:t>
            </a:r>
          </a:p>
        </p:txBody>
      </p:sp>
    </p:spTree>
    <p:extLst>
      <p:ext uri="{BB962C8B-B14F-4D97-AF65-F5344CB8AC3E}">
        <p14:creationId xmlns:p14="http://schemas.microsoft.com/office/powerpoint/2010/main" val="13103499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11646</TotalTime>
  <Words>2689</Words>
  <Application>Microsoft Macintosh PowerPoint</Application>
  <PresentationFormat>On-screen Show (4:3)</PresentationFormat>
  <Paragraphs>242</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1_Office Theme</vt:lpstr>
      <vt:lpstr>Implications of CFSR 3 for IVE Programs</vt:lpstr>
      <vt:lpstr>Purpose of the Presentation</vt:lpstr>
      <vt:lpstr>CFSR 3 Guiding Principles</vt:lpstr>
      <vt:lpstr>PowerPoint Presentation</vt:lpstr>
      <vt:lpstr>National Standards</vt:lpstr>
      <vt:lpstr>PowerPoint Presentation</vt:lpstr>
      <vt:lpstr>National Standards</vt:lpstr>
      <vt:lpstr>National Standards</vt:lpstr>
      <vt:lpstr>National Standards</vt:lpstr>
      <vt:lpstr>National Standards</vt:lpstr>
      <vt:lpstr>National Standards</vt:lpstr>
      <vt:lpstr>Risk Adjusted Analyses</vt:lpstr>
      <vt:lpstr>PowerPoint Presentation</vt:lpstr>
      <vt:lpstr>PowerPoint Presentation</vt:lpstr>
      <vt:lpstr>Case Review Standards</vt:lpstr>
      <vt:lpstr>Case Review Standards</vt:lpstr>
      <vt:lpstr>PowerPoint Presentation</vt:lpstr>
      <vt:lpstr>Sampling</vt:lpstr>
      <vt:lpstr>PowerPoint Presentation</vt:lpstr>
      <vt:lpstr>Implications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Looking Forward to 2010-11</dc:title>
  <dc:creator>Barth, Rick</dc:creator>
  <cp:lastModifiedBy>crystal collins-camargo</cp:lastModifiedBy>
  <cp:revision>121</cp:revision>
  <dcterms:created xsi:type="dcterms:W3CDTF">2010-08-26T22:58:28Z</dcterms:created>
  <dcterms:modified xsi:type="dcterms:W3CDTF">2014-10-15T20:48:28Z</dcterms:modified>
</cp:coreProperties>
</file>